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9"/>
  </p:notesMasterIdLst>
  <p:handoutMasterIdLst>
    <p:handoutMasterId r:id="rId40"/>
  </p:handoutMasterIdLst>
  <p:sldIdLst>
    <p:sldId id="278" r:id="rId2"/>
    <p:sldId id="306" r:id="rId3"/>
    <p:sldId id="329" r:id="rId4"/>
    <p:sldId id="262" r:id="rId5"/>
    <p:sldId id="316" r:id="rId6"/>
    <p:sldId id="390" r:id="rId7"/>
    <p:sldId id="317" r:id="rId8"/>
    <p:sldId id="387" r:id="rId9"/>
    <p:sldId id="308" r:id="rId10"/>
    <p:sldId id="309" r:id="rId11"/>
    <p:sldId id="310" r:id="rId12"/>
    <p:sldId id="320" r:id="rId13"/>
    <p:sldId id="323" r:id="rId14"/>
    <p:sldId id="391" r:id="rId15"/>
    <p:sldId id="392" r:id="rId16"/>
    <p:sldId id="330" r:id="rId17"/>
    <p:sldId id="394" r:id="rId18"/>
    <p:sldId id="395" r:id="rId19"/>
    <p:sldId id="396" r:id="rId20"/>
    <p:sldId id="398" r:id="rId21"/>
    <p:sldId id="397" r:id="rId22"/>
    <p:sldId id="331" r:id="rId23"/>
    <p:sldId id="325" r:id="rId24"/>
    <p:sldId id="333" r:id="rId25"/>
    <p:sldId id="336" r:id="rId26"/>
    <p:sldId id="315" r:id="rId27"/>
    <p:sldId id="388" r:id="rId28"/>
    <p:sldId id="327" r:id="rId29"/>
    <p:sldId id="389" r:id="rId30"/>
    <p:sldId id="399" r:id="rId31"/>
    <p:sldId id="400" r:id="rId32"/>
    <p:sldId id="318" r:id="rId33"/>
    <p:sldId id="335" r:id="rId34"/>
    <p:sldId id="403" r:id="rId35"/>
    <p:sldId id="401" r:id="rId36"/>
    <p:sldId id="402" r:id="rId37"/>
    <p:sldId id="404" r:id="rId3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74" autoAdjust="0"/>
    <p:restoredTop sz="94660"/>
  </p:normalViewPr>
  <p:slideViewPr>
    <p:cSldViewPr>
      <p:cViewPr varScale="1">
        <p:scale>
          <a:sx n="70" d="100"/>
          <a:sy n="70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AFCF5-09DB-4084-98D9-3D845ADDAE7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6DFF03-517D-441E-820C-A841E6BD684F}">
      <dgm:prSet/>
      <dgm:spPr/>
      <dgm:t>
        <a:bodyPr/>
        <a:lstStyle/>
        <a:p>
          <a:pPr>
            <a:defRPr cap="all"/>
          </a:pPr>
          <a:r>
            <a:rPr lang="en-AU" i="1" dirty="0"/>
            <a:t>Review the lecture on systems thinking </a:t>
          </a:r>
          <a:endParaRPr lang="en-US" dirty="0"/>
        </a:p>
      </dgm:t>
    </dgm:pt>
    <dgm:pt modelId="{2181D001-55A1-466A-96F0-034574434B6D}" type="parTrans" cxnId="{8EC4C072-FD46-4B09-B23F-877E4ECD2CC7}">
      <dgm:prSet/>
      <dgm:spPr/>
      <dgm:t>
        <a:bodyPr/>
        <a:lstStyle/>
        <a:p>
          <a:endParaRPr lang="en-US"/>
        </a:p>
      </dgm:t>
    </dgm:pt>
    <dgm:pt modelId="{6578F460-EA2F-4A40-B843-939A9ABBA12E}" type="sibTrans" cxnId="{8EC4C072-FD46-4B09-B23F-877E4ECD2CC7}">
      <dgm:prSet/>
      <dgm:spPr/>
      <dgm:t>
        <a:bodyPr/>
        <a:lstStyle/>
        <a:p>
          <a:endParaRPr lang="en-US"/>
        </a:p>
      </dgm:t>
    </dgm:pt>
    <dgm:pt modelId="{3055C640-9B45-4252-A5B2-8DD564691AEA}">
      <dgm:prSet/>
      <dgm:spPr/>
      <dgm:t>
        <a:bodyPr/>
        <a:lstStyle/>
        <a:p>
          <a:pPr>
            <a:defRPr cap="all"/>
          </a:pPr>
          <a:r>
            <a:rPr lang="en-AU" i="1" dirty="0"/>
            <a:t>Review the Intervention points </a:t>
          </a:r>
          <a:endParaRPr lang="en-US" dirty="0"/>
        </a:p>
      </dgm:t>
    </dgm:pt>
    <dgm:pt modelId="{298656AB-B358-4FF0-A207-C81EB47EDDA1}" type="parTrans" cxnId="{EDBD1F68-6AF4-4E3D-BCA3-BCB8F319481B}">
      <dgm:prSet/>
      <dgm:spPr/>
      <dgm:t>
        <a:bodyPr/>
        <a:lstStyle/>
        <a:p>
          <a:endParaRPr lang="en-US"/>
        </a:p>
      </dgm:t>
    </dgm:pt>
    <dgm:pt modelId="{4CAFC9B8-7DFC-49DC-981F-06ADE5C2C717}" type="sibTrans" cxnId="{EDBD1F68-6AF4-4E3D-BCA3-BCB8F319481B}">
      <dgm:prSet/>
      <dgm:spPr/>
      <dgm:t>
        <a:bodyPr/>
        <a:lstStyle/>
        <a:p>
          <a:endParaRPr lang="en-US"/>
        </a:p>
      </dgm:t>
    </dgm:pt>
    <dgm:pt modelId="{07F501BE-28B6-4985-9BE1-7A14B72219EF}">
      <dgm:prSet/>
      <dgm:spPr/>
      <dgm:t>
        <a:bodyPr/>
        <a:lstStyle/>
        <a:p>
          <a:pPr>
            <a:defRPr cap="all"/>
          </a:pPr>
          <a:r>
            <a:rPr lang="en-AU" i="1" dirty="0"/>
            <a:t>Apply these as Tools for Sustainable tourism </a:t>
          </a:r>
          <a:endParaRPr lang="en-US" dirty="0"/>
        </a:p>
      </dgm:t>
    </dgm:pt>
    <dgm:pt modelId="{2D3A4713-BC18-4924-856F-4A47B94D2BDF}" type="parTrans" cxnId="{981313C4-3D4F-4531-A3F0-C36A1B106971}">
      <dgm:prSet/>
      <dgm:spPr/>
      <dgm:t>
        <a:bodyPr/>
        <a:lstStyle/>
        <a:p>
          <a:endParaRPr lang="en-US"/>
        </a:p>
      </dgm:t>
    </dgm:pt>
    <dgm:pt modelId="{453A52EB-B7BB-47B5-B794-7454238AE80F}" type="sibTrans" cxnId="{981313C4-3D4F-4531-A3F0-C36A1B106971}">
      <dgm:prSet/>
      <dgm:spPr/>
      <dgm:t>
        <a:bodyPr/>
        <a:lstStyle/>
        <a:p>
          <a:endParaRPr lang="en-US"/>
        </a:p>
      </dgm:t>
    </dgm:pt>
    <dgm:pt modelId="{5FAE9BBA-BF5E-4CCD-8632-76D4A36020EE}" type="pres">
      <dgm:prSet presAssocID="{6BCAFCF5-09DB-4084-98D9-3D845ADDAE71}" presName="linear" presStyleCnt="0">
        <dgm:presLayoutVars>
          <dgm:animLvl val="lvl"/>
          <dgm:resizeHandles val="exact"/>
        </dgm:presLayoutVars>
      </dgm:prSet>
      <dgm:spPr/>
    </dgm:pt>
    <dgm:pt modelId="{7B6438DC-3678-4BC6-847A-61B0CD3B5610}" type="pres">
      <dgm:prSet presAssocID="{8F6DFF03-517D-441E-820C-A841E6BD68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1330CB9-833C-4E79-AF58-2264CE0564C3}" type="pres">
      <dgm:prSet presAssocID="{6578F460-EA2F-4A40-B843-939A9ABBA12E}" presName="spacer" presStyleCnt="0"/>
      <dgm:spPr/>
    </dgm:pt>
    <dgm:pt modelId="{109B776B-F6D5-4B01-9AE5-701C803922BA}" type="pres">
      <dgm:prSet presAssocID="{3055C640-9B45-4252-A5B2-8DD564691A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6E6E20-8DEF-4568-8BED-857990786312}" type="pres">
      <dgm:prSet presAssocID="{4CAFC9B8-7DFC-49DC-981F-06ADE5C2C717}" presName="spacer" presStyleCnt="0"/>
      <dgm:spPr/>
    </dgm:pt>
    <dgm:pt modelId="{548EB1EB-DD1A-4629-B505-FB7CD299637C}" type="pres">
      <dgm:prSet presAssocID="{07F501BE-28B6-4985-9BE1-7A14B72219E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1D1FA25-DA8B-4D36-89C1-576B5C5D061D}" type="presOf" srcId="{07F501BE-28B6-4985-9BE1-7A14B72219EF}" destId="{548EB1EB-DD1A-4629-B505-FB7CD299637C}" srcOrd="0" destOrd="0" presId="urn:microsoft.com/office/officeart/2005/8/layout/vList2"/>
    <dgm:cxn modelId="{F8D74166-38CA-428F-BF0C-2961754BA30C}" type="presOf" srcId="{8F6DFF03-517D-441E-820C-A841E6BD684F}" destId="{7B6438DC-3678-4BC6-847A-61B0CD3B5610}" srcOrd="0" destOrd="0" presId="urn:microsoft.com/office/officeart/2005/8/layout/vList2"/>
    <dgm:cxn modelId="{EDBD1F68-6AF4-4E3D-BCA3-BCB8F319481B}" srcId="{6BCAFCF5-09DB-4084-98D9-3D845ADDAE71}" destId="{3055C640-9B45-4252-A5B2-8DD564691AEA}" srcOrd="1" destOrd="0" parTransId="{298656AB-B358-4FF0-A207-C81EB47EDDA1}" sibTransId="{4CAFC9B8-7DFC-49DC-981F-06ADE5C2C717}"/>
    <dgm:cxn modelId="{8EC4C072-FD46-4B09-B23F-877E4ECD2CC7}" srcId="{6BCAFCF5-09DB-4084-98D9-3D845ADDAE71}" destId="{8F6DFF03-517D-441E-820C-A841E6BD684F}" srcOrd="0" destOrd="0" parTransId="{2181D001-55A1-466A-96F0-034574434B6D}" sibTransId="{6578F460-EA2F-4A40-B843-939A9ABBA12E}"/>
    <dgm:cxn modelId="{888C27A4-17D3-4773-8D30-C86DDF4ABC75}" type="presOf" srcId="{3055C640-9B45-4252-A5B2-8DD564691AEA}" destId="{109B776B-F6D5-4B01-9AE5-701C803922BA}" srcOrd="0" destOrd="0" presId="urn:microsoft.com/office/officeart/2005/8/layout/vList2"/>
    <dgm:cxn modelId="{087E2FA8-A777-4FC9-A8B3-34BA4A01E35B}" type="presOf" srcId="{6BCAFCF5-09DB-4084-98D9-3D845ADDAE71}" destId="{5FAE9BBA-BF5E-4CCD-8632-76D4A36020EE}" srcOrd="0" destOrd="0" presId="urn:microsoft.com/office/officeart/2005/8/layout/vList2"/>
    <dgm:cxn modelId="{981313C4-3D4F-4531-A3F0-C36A1B106971}" srcId="{6BCAFCF5-09DB-4084-98D9-3D845ADDAE71}" destId="{07F501BE-28B6-4985-9BE1-7A14B72219EF}" srcOrd="2" destOrd="0" parTransId="{2D3A4713-BC18-4924-856F-4A47B94D2BDF}" sibTransId="{453A52EB-B7BB-47B5-B794-7454238AE80F}"/>
    <dgm:cxn modelId="{980546C3-9BBF-471A-8B1F-CD959B2B38FC}" type="presParOf" srcId="{5FAE9BBA-BF5E-4CCD-8632-76D4A36020EE}" destId="{7B6438DC-3678-4BC6-847A-61B0CD3B5610}" srcOrd="0" destOrd="0" presId="urn:microsoft.com/office/officeart/2005/8/layout/vList2"/>
    <dgm:cxn modelId="{3312F042-BF7C-4900-A17F-8976B60E12F4}" type="presParOf" srcId="{5FAE9BBA-BF5E-4CCD-8632-76D4A36020EE}" destId="{71330CB9-833C-4E79-AF58-2264CE0564C3}" srcOrd="1" destOrd="0" presId="urn:microsoft.com/office/officeart/2005/8/layout/vList2"/>
    <dgm:cxn modelId="{CF1388DB-5F30-404C-B65A-A18CD4DF9C70}" type="presParOf" srcId="{5FAE9BBA-BF5E-4CCD-8632-76D4A36020EE}" destId="{109B776B-F6D5-4B01-9AE5-701C803922BA}" srcOrd="2" destOrd="0" presId="urn:microsoft.com/office/officeart/2005/8/layout/vList2"/>
    <dgm:cxn modelId="{2EED1921-5426-437E-AC53-21B78AF70CCC}" type="presParOf" srcId="{5FAE9BBA-BF5E-4CCD-8632-76D4A36020EE}" destId="{DE6E6E20-8DEF-4568-8BED-857990786312}" srcOrd="3" destOrd="0" presId="urn:microsoft.com/office/officeart/2005/8/layout/vList2"/>
    <dgm:cxn modelId="{583F8889-A26E-458E-8BD7-D210DC434A48}" type="presParOf" srcId="{5FAE9BBA-BF5E-4CCD-8632-76D4A36020EE}" destId="{548EB1EB-DD1A-4629-B505-FB7CD29963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71559C-2289-45E6-98A6-39792571BA5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97C7BF6-CE65-4B41-94CE-9FA54969081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Parameters </a:t>
          </a:r>
        </a:p>
      </dgm:t>
    </dgm:pt>
    <dgm:pt modelId="{C16C2152-F250-4CB9-8680-CCB4EF567643}" type="parTrans" cxnId="{4E76C2FC-16AB-40DF-83CC-0A8D06E762E8}">
      <dgm:prSet/>
      <dgm:spPr/>
      <dgm:t>
        <a:bodyPr/>
        <a:lstStyle/>
        <a:p>
          <a:endParaRPr lang="en-US"/>
        </a:p>
      </dgm:t>
    </dgm:pt>
    <dgm:pt modelId="{9D0339D0-F1EA-4415-BA34-6150E0204259}" type="sibTrans" cxnId="{4E76C2FC-16AB-40DF-83CC-0A8D06E762E8}">
      <dgm:prSet/>
      <dgm:spPr/>
      <dgm:t>
        <a:bodyPr/>
        <a:lstStyle/>
        <a:p>
          <a:endParaRPr lang="en-US"/>
        </a:p>
      </dgm:t>
    </dgm:pt>
    <dgm:pt modelId="{5FE5286C-9894-4905-9537-DF8EAF37312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Feedbacks </a:t>
          </a:r>
        </a:p>
      </dgm:t>
    </dgm:pt>
    <dgm:pt modelId="{C31455BD-F67F-4584-A0BB-AC032FFDEDD0}" type="parTrans" cxnId="{7F466DCF-721F-41EE-9BC8-94A16F9B2FAD}">
      <dgm:prSet/>
      <dgm:spPr/>
      <dgm:t>
        <a:bodyPr/>
        <a:lstStyle/>
        <a:p>
          <a:endParaRPr lang="en-US"/>
        </a:p>
      </dgm:t>
    </dgm:pt>
    <dgm:pt modelId="{1EC8F34F-B7C8-418B-8530-087A81B1ADCC}" type="sibTrans" cxnId="{7F466DCF-721F-41EE-9BC8-94A16F9B2FAD}">
      <dgm:prSet/>
      <dgm:spPr/>
      <dgm:t>
        <a:bodyPr/>
        <a:lstStyle/>
        <a:p>
          <a:endParaRPr lang="en-US"/>
        </a:p>
      </dgm:t>
    </dgm:pt>
    <dgm:pt modelId="{86F2F815-0414-4F6E-ABDF-4D962D79520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Design-Based </a:t>
          </a:r>
        </a:p>
      </dgm:t>
    </dgm:pt>
    <dgm:pt modelId="{75798A46-CD9C-4F4E-8EF4-4CFC191C0987}" type="parTrans" cxnId="{D123851A-08FD-4BFE-8181-692F44F283EB}">
      <dgm:prSet/>
      <dgm:spPr/>
      <dgm:t>
        <a:bodyPr/>
        <a:lstStyle/>
        <a:p>
          <a:endParaRPr lang="en-US"/>
        </a:p>
      </dgm:t>
    </dgm:pt>
    <dgm:pt modelId="{4BCDAD7E-E7B9-44A1-B44F-ACA5D1AFCDEF}" type="sibTrans" cxnId="{D123851A-08FD-4BFE-8181-692F44F283EB}">
      <dgm:prSet/>
      <dgm:spPr/>
      <dgm:t>
        <a:bodyPr/>
        <a:lstStyle/>
        <a:p>
          <a:endParaRPr lang="en-US"/>
        </a:p>
      </dgm:t>
    </dgm:pt>
    <dgm:pt modelId="{DB7AF9FC-40FF-44D4-8500-C43FD7A6381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Intent Based </a:t>
          </a:r>
        </a:p>
      </dgm:t>
    </dgm:pt>
    <dgm:pt modelId="{70A25A46-B922-48F0-930C-09BE34A1ADD1}" type="parTrans" cxnId="{978CF9EF-2C6D-48B2-AD5F-28CA3F5E284E}">
      <dgm:prSet/>
      <dgm:spPr/>
      <dgm:t>
        <a:bodyPr/>
        <a:lstStyle/>
        <a:p>
          <a:endParaRPr lang="en-US"/>
        </a:p>
      </dgm:t>
    </dgm:pt>
    <dgm:pt modelId="{D42376F9-3C70-45DF-BC7B-1F5926CA0180}" type="sibTrans" cxnId="{978CF9EF-2C6D-48B2-AD5F-28CA3F5E284E}">
      <dgm:prSet/>
      <dgm:spPr/>
      <dgm:t>
        <a:bodyPr/>
        <a:lstStyle/>
        <a:p>
          <a:endParaRPr lang="en-US"/>
        </a:p>
      </dgm:t>
    </dgm:pt>
    <dgm:pt modelId="{1CAEEA1C-F693-4024-A3ED-AB84B65ACCFC}" type="pres">
      <dgm:prSet presAssocID="{1671559C-2289-45E6-98A6-39792571BA5D}" presName="root" presStyleCnt="0">
        <dgm:presLayoutVars>
          <dgm:dir/>
          <dgm:resizeHandles val="exact"/>
        </dgm:presLayoutVars>
      </dgm:prSet>
      <dgm:spPr/>
    </dgm:pt>
    <dgm:pt modelId="{FE4048FC-31D5-4B84-8FF9-9F768BAF00B4}" type="pres">
      <dgm:prSet presAssocID="{297C7BF6-CE65-4B41-94CE-9FA54969081B}" presName="compNode" presStyleCnt="0"/>
      <dgm:spPr/>
    </dgm:pt>
    <dgm:pt modelId="{A9C86D34-25D1-4B20-944B-9D5004B11C1C}" type="pres">
      <dgm:prSet presAssocID="{297C7BF6-CE65-4B41-94CE-9FA54969081B}" presName="iconBgRect" presStyleLbl="bgShp" presStyleIdx="0" presStyleCnt="4"/>
      <dgm:spPr/>
    </dgm:pt>
    <dgm:pt modelId="{BB5C78CD-543E-4B86-A041-D5E87C4860CA}" type="pres">
      <dgm:prSet presAssocID="{297C7BF6-CE65-4B41-94CE-9FA54969081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6FF418FE-47E7-4F64-A1A4-28685EC5BE3C}" type="pres">
      <dgm:prSet presAssocID="{297C7BF6-CE65-4B41-94CE-9FA54969081B}" presName="spaceRect" presStyleCnt="0"/>
      <dgm:spPr/>
    </dgm:pt>
    <dgm:pt modelId="{CC60392D-6144-43EA-BE9A-6E120160CE91}" type="pres">
      <dgm:prSet presAssocID="{297C7BF6-CE65-4B41-94CE-9FA54969081B}" presName="textRect" presStyleLbl="revTx" presStyleIdx="0" presStyleCnt="4">
        <dgm:presLayoutVars>
          <dgm:chMax val="1"/>
          <dgm:chPref val="1"/>
        </dgm:presLayoutVars>
      </dgm:prSet>
      <dgm:spPr/>
    </dgm:pt>
    <dgm:pt modelId="{87D67EEC-BC79-461F-B266-3C7D4338A6D7}" type="pres">
      <dgm:prSet presAssocID="{9D0339D0-F1EA-4415-BA34-6150E0204259}" presName="sibTrans" presStyleCnt="0"/>
      <dgm:spPr/>
    </dgm:pt>
    <dgm:pt modelId="{57FBAA0B-CBB4-47BB-B788-3BAAF6508FC2}" type="pres">
      <dgm:prSet presAssocID="{5FE5286C-9894-4905-9537-DF8EAF37312A}" presName="compNode" presStyleCnt="0"/>
      <dgm:spPr/>
    </dgm:pt>
    <dgm:pt modelId="{89139E99-D3C7-4AAD-BC77-7BDC5FD9FA9D}" type="pres">
      <dgm:prSet presAssocID="{5FE5286C-9894-4905-9537-DF8EAF37312A}" presName="iconBgRect" presStyleLbl="bgShp" presStyleIdx="1" presStyleCnt="4"/>
      <dgm:spPr/>
    </dgm:pt>
    <dgm:pt modelId="{F7E97B21-8A1C-467F-BC70-8A53E553BE32}" type="pres">
      <dgm:prSet presAssocID="{5FE5286C-9894-4905-9537-DF8EAF37312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ular flowchart with solid fill"/>
        </a:ext>
      </dgm:extLst>
    </dgm:pt>
    <dgm:pt modelId="{6ACCD9CB-10E3-48B5-BC85-A03E86EB86FF}" type="pres">
      <dgm:prSet presAssocID="{5FE5286C-9894-4905-9537-DF8EAF37312A}" presName="spaceRect" presStyleCnt="0"/>
      <dgm:spPr/>
    </dgm:pt>
    <dgm:pt modelId="{CB1AAD84-522C-4B9C-91E6-10F7498C30AD}" type="pres">
      <dgm:prSet presAssocID="{5FE5286C-9894-4905-9537-DF8EAF37312A}" presName="textRect" presStyleLbl="revTx" presStyleIdx="1" presStyleCnt="4">
        <dgm:presLayoutVars>
          <dgm:chMax val="1"/>
          <dgm:chPref val="1"/>
        </dgm:presLayoutVars>
      </dgm:prSet>
      <dgm:spPr/>
    </dgm:pt>
    <dgm:pt modelId="{63F94D70-0390-4279-9763-C827AACFE059}" type="pres">
      <dgm:prSet presAssocID="{1EC8F34F-B7C8-418B-8530-087A81B1ADCC}" presName="sibTrans" presStyleCnt="0"/>
      <dgm:spPr/>
    </dgm:pt>
    <dgm:pt modelId="{2D671505-575F-4646-AD72-B2C4F91CDE4C}" type="pres">
      <dgm:prSet presAssocID="{86F2F815-0414-4F6E-ABDF-4D962D795200}" presName="compNode" presStyleCnt="0"/>
      <dgm:spPr/>
    </dgm:pt>
    <dgm:pt modelId="{8CCF7443-AC06-4FFD-9546-5E2C803C03DC}" type="pres">
      <dgm:prSet presAssocID="{86F2F815-0414-4F6E-ABDF-4D962D795200}" presName="iconBgRect" presStyleLbl="bgShp" presStyleIdx="2" presStyleCnt="4"/>
      <dgm:spPr/>
    </dgm:pt>
    <dgm:pt modelId="{2ED3BC55-D177-4B3E-968B-8320699B8EBA}" type="pres">
      <dgm:prSet presAssocID="{86F2F815-0414-4F6E-ABDF-4D962D79520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ueprint with solid fill"/>
        </a:ext>
      </dgm:extLst>
    </dgm:pt>
    <dgm:pt modelId="{4EB910BC-E2FE-42C0-8F18-2D92862544E6}" type="pres">
      <dgm:prSet presAssocID="{86F2F815-0414-4F6E-ABDF-4D962D795200}" presName="spaceRect" presStyleCnt="0"/>
      <dgm:spPr/>
    </dgm:pt>
    <dgm:pt modelId="{89084E6D-991E-4FBB-A8EB-149BF2576A71}" type="pres">
      <dgm:prSet presAssocID="{86F2F815-0414-4F6E-ABDF-4D962D795200}" presName="textRect" presStyleLbl="revTx" presStyleIdx="2" presStyleCnt="4">
        <dgm:presLayoutVars>
          <dgm:chMax val="1"/>
          <dgm:chPref val="1"/>
        </dgm:presLayoutVars>
      </dgm:prSet>
      <dgm:spPr/>
    </dgm:pt>
    <dgm:pt modelId="{CCDF5D62-F568-4D3B-9EDF-5C9580B1C3DD}" type="pres">
      <dgm:prSet presAssocID="{4BCDAD7E-E7B9-44A1-B44F-ACA5D1AFCDEF}" presName="sibTrans" presStyleCnt="0"/>
      <dgm:spPr/>
    </dgm:pt>
    <dgm:pt modelId="{A3523D1A-1B6B-4FD6-903A-24313889D8B5}" type="pres">
      <dgm:prSet presAssocID="{DB7AF9FC-40FF-44D4-8500-C43FD7A6381F}" presName="compNode" presStyleCnt="0"/>
      <dgm:spPr/>
    </dgm:pt>
    <dgm:pt modelId="{22744176-3C80-406F-A8CC-912FE7A2B270}" type="pres">
      <dgm:prSet presAssocID="{DB7AF9FC-40FF-44D4-8500-C43FD7A6381F}" presName="iconBgRect" presStyleLbl="bgShp" presStyleIdx="3" presStyleCnt="4"/>
      <dgm:spPr/>
    </dgm:pt>
    <dgm:pt modelId="{BFE77E3D-FF4D-4877-8434-3E29FAAB4330}" type="pres">
      <dgm:prSet presAssocID="{DB7AF9FC-40FF-44D4-8500-C43FD7A6381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griculture with solid fill"/>
        </a:ext>
      </dgm:extLst>
    </dgm:pt>
    <dgm:pt modelId="{6E3AEAD1-C29A-439E-87B8-24BDC91F9FCC}" type="pres">
      <dgm:prSet presAssocID="{DB7AF9FC-40FF-44D4-8500-C43FD7A6381F}" presName="spaceRect" presStyleCnt="0"/>
      <dgm:spPr/>
    </dgm:pt>
    <dgm:pt modelId="{756A504E-A24D-4558-997C-0FF955BD40BE}" type="pres">
      <dgm:prSet presAssocID="{DB7AF9FC-40FF-44D4-8500-C43FD7A6381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B556B19-A6FD-43A5-883F-D5D4A9D7B33F}" type="presOf" srcId="{86F2F815-0414-4F6E-ABDF-4D962D795200}" destId="{89084E6D-991E-4FBB-A8EB-149BF2576A71}" srcOrd="0" destOrd="0" presId="urn:microsoft.com/office/officeart/2018/5/layout/IconCircleLabelList"/>
    <dgm:cxn modelId="{D123851A-08FD-4BFE-8181-692F44F283EB}" srcId="{1671559C-2289-45E6-98A6-39792571BA5D}" destId="{86F2F815-0414-4F6E-ABDF-4D962D795200}" srcOrd="2" destOrd="0" parTransId="{75798A46-CD9C-4F4E-8EF4-4CFC191C0987}" sibTransId="{4BCDAD7E-E7B9-44A1-B44F-ACA5D1AFCDEF}"/>
    <dgm:cxn modelId="{B5F9DD3F-8AD9-48AB-9F37-611F1F0C8E0D}" type="presOf" srcId="{5FE5286C-9894-4905-9537-DF8EAF37312A}" destId="{CB1AAD84-522C-4B9C-91E6-10F7498C30AD}" srcOrd="0" destOrd="0" presId="urn:microsoft.com/office/officeart/2018/5/layout/IconCircleLabelList"/>
    <dgm:cxn modelId="{922EB2C2-0CA1-4D75-B2C6-92B6CE32FA2C}" type="presOf" srcId="{DB7AF9FC-40FF-44D4-8500-C43FD7A6381F}" destId="{756A504E-A24D-4558-997C-0FF955BD40BE}" srcOrd="0" destOrd="0" presId="urn:microsoft.com/office/officeart/2018/5/layout/IconCircleLabelList"/>
    <dgm:cxn modelId="{7F466DCF-721F-41EE-9BC8-94A16F9B2FAD}" srcId="{1671559C-2289-45E6-98A6-39792571BA5D}" destId="{5FE5286C-9894-4905-9537-DF8EAF37312A}" srcOrd="1" destOrd="0" parTransId="{C31455BD-F67F-4584-A0BB-AC032FFDEDD0}" sibTransId="{1EC8F34F-B7C8-418B-8530-087A81B1ADCC}"/>
    <dgm:cxn modelId="{0033DCD9-B25D-4083-B937-1C5C271E031A}" type="presOf" srcId="{1671559C-2289-45E6-98A6-39792571BA5D}" destId="{1CAEEA1C-F693-4024-A3ED-AB84B65ACCFC}" srcOrd="0" destOrd="0" presId="urn:microsoft.com/office/officeart/2018/5/layout/IconCircleLabelList"/>
    <dgm:cxn modelId="{E16E1FE1-9EFF-45D5-85EA-E3A0F06827DF}" type="presOf" srcId="{297C7BF6-CE65-4B41-94CE-9FA54969081B}" destId="{CC60392D-6144-43EA-BE9A-6E120160CE91}" srcOrd="0" destOrd="0" presId="urn:microsoft.com/office/officeart/2018/5/layout/IconCircleLabelList"/>
    <dgm:cxn modelId="{978CF9EF-2C6D-48B2-AD5F-28CA3F5E284E}" srcId="{1671559C-2289-45E6-98A6-39792571BA5D}" destId="{DB7AF9FC-40FF-44D4-8500-C43FD7A6381F}" srcOrd="3" destOrd="0" parTransId="{70A25A46-B922-48F0-930C-09BE34A1ADD1}" sibTransId="{D42376F9-3C70-45DF-BC7B-1F5926CA0180}"/>
    <dgm:cxn modelId="{4E76C2FC-16AB-40DF-83CC-0A8D06E762E8}" srcId="{1671559C-2289-45E6-98A6-39792571BA5D}" destId="{297C7BF6-CE65-4B41-94CE-9FA54969081B}" srcOrd="0" destOrd="0" parTransId="{C16C2152-F250-4CB9-8680-CCB4EF567643}" sibTransId="{9D0339D0-F1EA-4415-BA34-6150E0204259}"/>
    <dgm:cxn modelId="{88C5906E-C838-42B4-9B52-DCB1E85B4473}" type="presParOf" srcId="{1CAEEA1C-F693-4024-A3ED-AB84B65ACCFC}" destId="{FE4048FC-31D5-4B84-8FF9-9F768BAF00B4}" srcOrd="0" destOrd="0" presId="urn:microsoft.com/office/officeart/2018/5/layout/IconCircleLabelList"/>
    <dgm:cxn modelId="{211A718F-A0F8-44D3-889B-45D0C274F906}" type="presParOf" srcId="{FE4048FC-31D5-4B84-8FF9-9F768BAF00B4}" destId="{A9C86D34-25D1-4B20-944B-9D5004B11C1C}" srcOrd="0" destOrd="0" presId="urn:microsoft.com/office/officeart/2018/5/layout/IconCircleLabelList"/>
    <dgm:cxn modelId="{B5F0E3C6-04E3-4DCB-92BB-0E528DC3AA67}" type="presParOf" srcId="{FE4048FC-31D5-4B84-8FF9-9F768BAF00B4}" destId="{BB5C78CD-543E-4B86-A041-D5E87C4860CA}" srcOrd="1" destOrd="0" presId="urn:microsoft.com/office/officeart/2018/5/layout/IconCircleLabelList"/>
    <dgm:cxn modelId="{FA4222B2-05F3-4A7A-B3A5-65E9E835588D}" type="presParOf" srcId="{FE4048FC-31D5-4B84-8FF9-9F768BAF00B4}" destId="{6FF418FE-47E7-4F64-A1A4-28685EC5BE3C}" srcOrd="2" destOrd="0" presId="urn:microsoft.com/office/officeart/2018/5/layout/IconCircleLabelList"/>
    <dgm:cxn modelId="{37F25D3A-FE0D-4575-9683-A0D53B21C286}" type="presParOf" srcId="{FE4048FC-31D5-4B84-8FF9-9F768BAF00B4}" destId="{CC60392D-6144-43EA-BE9A-6E120160CE91}" srcOrd="3" destOrd="0" presId="urn:microsoft.com/office/officeart/2018/5/layout/IconCircleLabelList"/>
    <dgm:cxn modelId="{651963F6-AED9-4741-9F86-CB3B512F798F}" type="presParOf" srcId="{1CAEEA1C-F693-4024-A3ED-AB84B65ACCFC}" destId="{87D67EEC-BC79-461F-B266-3C7D4338A6D7}" srcOrd="1" destOrd="0" presId="urn:microsoft.com/office/officeart/2018/5/layout/IconCircleLabelList"/>
    <dgm:cxn modelId="{C58F2E4D-88B0-447C-AD0C-B746B07EC5F4}" type="presParOf" srcId="{1CAEEA1C-F693-4024-A3ED-AB84B65ACCFC}" destId="{57FBAA0B-CBB4-47BB-B788-3BAAF6508FC2}" srcOrd="2" destOrd="0" presId="urn:microsoft.com/office/officeart/2018/5/layout/IconCircleLabelList"/>
    <dgm:cxn modelId="{DDD9806D-779B-4658-9323-156E84B4EF2A}" type="presParOf" srcId="{57FBAA0B-CBB4-47BB-B788-3BAAF6508FC2}" destId="{89139E99-D3C7-4AAD-BC77-7BDC5FD9FA9D}" srcOrd="0" destOrd="0" presId="urn:microsoft.com/office/officeart/2018/5/layout/IconCircleLabelList"/>
    <dgm:cxn modelId="{85A2045A-5A17-429B-8377-91D7B4791CFE}" type="presParOf" srcId="{57FBAA0B-CBB4-47BB-B788-3BAAF6508FC2}" destId="{F7E97B21-8A1C-467F-BC70-8A53E553BE32}" srcOrd="1" destOrd="0" presId="urn:microsoft.com/office/officeart/2018/5/layout/IconCircleLabelList"/>
    <dgm:cxn modelId="{A6ED790B-1568-41AB-953C-28EEF9051C9F}" type="presParOf" srcId="{57FBAA0B-CBB4-47BB-B788-3BAAF6508FC2}" destId="{6ACCD9CB-10E3-48B5-BC85-A03E86EB86FF}" srcOrd="2" destOrd="0" presId="urn:microsoft.com/office/officeart/2018/5/layout/IconCircleLabelList"/>
    <dgm:cxn modelId="{7559C11C-E757-461B-8A58-E217B7AD9DAF}" type="presParOf" srcId="{57FBAA0B-CBB4-47BB-B788-3BAAF6508FC2}" destId="{CB1AAD84-522C-4B9C-91E6-10F7498C30AD}" srcOrd="3" destOrd="0" presId="urn:microsoft.com/office/officeart/2018/5/layout/IconCircleLabelList"/>
    <dgm:cxn modelId="{38AAA7C6-BF68-4D54-8B20-79E5216B872B}" type="presParOf" srcId="{1CAEEA1C-F693-4024-A3ED-AB84B65ACCFC}" destId="{63F94D70-0390-4279-9763-C827AACFE059}" srcOrd="3" destOrd="0" presId="urn:microsoft.com/office/officeart/2018/5/layout/IconCircleLabelList"/>
    <dgm:cxn modelId="{606FEB91-09A2-4E94-A071-606B91E3E9A6}" type="presParOf" srcId="{1CAEEA1C-F693-4024-A3ED-AB84B65ACCFC}" destId="{2D671505-575F-4646-AD72-B2C4F91CDE4C}" srcOrd="4" destOrd="0" presId="urn:microsoft.com/office/officeart/2018/5/layout/IconCircleLabelList"/>
    <dgm:cxn modelId="{DD74A129-F527-4950-B9A4-387608DF69D5}" type="presParOf" srcId="{2D671505-575F-4646-AD72-B2C4F91CDE4C}" destId="{8CCF7443-AC06-4FFD-9546-5E2C803C03DC}" srcOrd="0" destOrd="0" presId="urn:microsoft.com/office/officeart/2018/5/layout/IconCircleLabelList"/>
    <dgm:cxn modelId="{26AC3605-994F-4432-A326-70123A1BF800}" type="presParOf" srcId="{2D671505-575F-4646-AD72-B2C4F91CDE4C}" destId="{2ED3BC55-D177-4B3E-968B-8320699B8EBA}" srcOrd="1" destOrd="0" presId="urn:microsoft.com/office/officeart/2018/5/layout/IconCircleLabelList"/>
    <dgm:cxn modelId="{E85CC232-0122-45A8-BB7D-8966A9B680B8}" type="presParOf" srcId="{2D671505-575F-4646-AD72-B2C4F91CDE4C}" destId="{4EB910BC-E2FE-42C0-8F18-2D92862544E6}" srcOrd="2" destOrd="0" presId="urn:microsoft.com/office/officeart/2018/5/layout/IconCircleLabelList"/>
    <dgm:cxn modelId="{33D1F79D-2F54-4407-B5A5-0E43AF3ACD51}" type="presParOf" srcId="{2D671505-575F-4646-AD72-B2C4F91CDE4C}" destId="{89084E6D-991E-4FBB-A8EB-149BF2576A71}" srcOrd="3" destOrd="0" presId="urn:microsoft.com/office/officeart/2018/5/layout/IconCircleLabelList"/>
    <dgm:cxn modelId="{7270A70D-C701-41DC-95A6-AFB8E0DDC604}" type="presParOf" srcId="{1CAEEA1C-F693-4024-A3ED-AB84B65ACCFC}" destId="{CCDF5D62-F568-4D3B-9EDF-5C9580B1C3DD}" srcOrd="5" destOrd="0" presId="urn:microsoft.com/office/officeart/2018/5/layout/IconCircleLabelList"/>
    <dgm:cxn modelId="{C7836EF2-7AD3-4614-9608-9673E096C3B3}" type="presParOf" srcId="{1CAEEA1C-F693-4024-A3ED-AB84B65ACCFC}" destId="{A3523D1A-1B6B-4FD6-903A-24313889D8B5}" srcOrd="6" destOrd="0" presId="urn:microsoft.com/office/officeart/2018/5/layout/IconCircleLabelList"/>
    <dgm:cxn modelId="{13ADC2F1-0B14-467C-9AEA-E728C3593C9D}" type="presParOf" srcId="{A3523D1A-1B6B-4FD6-903A-24313889D8B5}" destId="{22744176-3C80-406F-A8CC-912FE7A2B270}" srcOrd="0" destOrd="0" presId="urn:microsoft.com/office/officeart/2018/5/layout/IconCircleLabelList"/>
    <dgm:cxn modelId="{A1B91D68-7340-47CE-942C-9B184B418D9F}" type="presParOf" srcId="{A3523D1A-1B6B-4FD6-903A-24313889D8B5}" destId="{BFE77E3D-FF4D-4877-8434-3E29FAAB4330}" srcOrd="1" destOrd="0" presId="urn:microsoft.com/office/officeart/2018/5/layout/IconCircleLabelList"/>
    <dgm:cxn modelId="{47A2B0D8-0126-4B28-882D-8BF3E20E9316}" type="presParOf" srcId="{A3523D1A-1B6B-4FD6-903A-24313889D8B5}" destId="{6E3AEAD1-C29A-439E-87B8-24BDC91F9FCC}" srcOrd="2" destOrd="0" presId="urn:microsoft.com/office/officeart/2018/5/layout/IconCircleLabelList"/>
    <dgm:cxn modelId="{6DEB13F0-ABC8-4ACD-B66D-EFD7329EE96B}" type="presParOf" srcId="{A3523D1A-1B6B-4FD6-903A-24313889D8B5}" destId="{756A504E-A24D-4558-997C-0FF955BD40B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44563E-54B2-47EE-903D-EF40697AF74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4955F8-A8E0-4257-A021-9BC4B2740FC9}">
      <dgm:prSet/>
      <dgm:spPr/>
      <dgm:t>
        <a:bodyPr/>
        <a:lstStyle/>
        <a:p>
          <a:r>
            <a:rPr lang="en-AU"/>
            <a:t>Visitor Impact Management (VIM) </a:t>
          </a:r>
          <a:endParaRPr lang="en-US"/>
        </a:p>
      </dgm:t>
    </dgm:pt>
    <dgm:pt modelId="{D5E023A1-C82C-455D-B592-9691692EEE7E}" type="parTrans" cxnId="{6DCB70BC-B95A-4BD1-B179-0BF9895FFB9D}">
      <dgm:prSet/>
      <dgm:spPr/>
      <dgm:t>
        <a:bodyPr/>
        <a:lstStyle/>
        <a:p>
          <a:endParaRPr lang="en-US"/>
        </a:p>
      </dgm:t>
    </dgm:pt>
    <dgm:pt modelId="{D44F1A61-5F35-4548-B862-CB37321D9258}" type="sibTrans" cxnId="{6DCB70BC-B95A-4BD1-B179-0BF9895FFB9D}">
      <dgm:prSet/>
      <dgm:spPr/>
      <dgm:t>
        <a:bodyPr/>
        <a:lstStyle/>
        <a:p>
          <a:endParaRPr lang="en-US"/>
        </a:p>
      </dgm:t>
    </dgm:pt>
    <dgm:pt modelId="{877F50B3-D9EC-4EB4-A93E-D670CEBB0A3D}">
      <dgm:prSet/>
      <dgm:spPr/>
      <dgm:t>
        <a:bodyPr/>
        <a:lstStyle/>
        <a:p>
          <a:r>
            <a:rPr lang="en-US"/>
            <a:t>Visitor Experience and Resource Protection (VERP) </a:t>
          </a:r>
        </a:p>
      </dgm:t>
    </dgm:pt>
    <dgm:pt modelId="{95E2C234-D865-4E4D-B04A-BCEBC31C4814}" type="parTrans" cxnId="{4BEB3329-1D7D-450F-9E93-8F91650B41A1}">
      <dgm:prSet/>
      <dgm:spPr/>
      <dgm:t>
        <a:bodyPr/>
        <a:lstStyle/>
        <a:p>
          <a:endParaRPr lang="en-US"/>
        </a:p>
      </dgm:t>
    </dgm:pt>
    <dgm:pt modelId="{7281FC7C-084E-44CD-9F3F-0848A294FCD3}" type="sibTrans" cxnId="{4BEB3329-1D7D-450F-9E93-8F91650B41A1}">
      <dgm:prSet/>
      <dgm:spPr/>
      <dgm:t>
        <a:bodyPr/>
        <a:lstStyle/>
        <a:p>
          <a:endParaRPr lang="en-US"/>
        </a:p>
      </dgm:t>
    </dgm:pt>
    <dgm:pt modelId="{7DB43DDC-3621-4EA3-9C2D-9F36C5983B4E}">
      <dgm:prSet/>
      <dgm:spPr/>
      <dgm:t>
        <a:bodyPr/>
        <a:lstStyle/>
        <a:p>
          <a:r>
            <a:rPr lang="en-US"/>
            <a:t>Visitor Activity Management Process (VAMP) </a:t>
          </a:r>
        </a:p>
      </dgm:t>
    </dgm:pt>
    <dgm:pt modelId="{CAC3A8DD-B4DC-40F8-B85B-F063A9823151}" type="parTrans" cxnId="{6D98E765-195C-49F8-B1EC-8B94F65A0653}">
      <dgm:prSet/>
      <dgm:spPr/>
      <dgm:t>
        <a:bodyPr/>
        <a:lstStyle/>
        <a:p>
          <a:endParaRPr lang="en-US"/>
        </a:p>
      </dgm:t>
    </dgm:pt>
    <dgm:pt modelId="{ED08ADBF-4CF4-4756-ADCC-52DCB26AF053}" type="sibTrans" cxnId="{6D98E765-195C-49F8-B1EC-8B94F65A0653}">
      <dgm:prSet/>
      <dgm:spPr/>
      <dgm:t>
        <a:bodyPr/>
        <a:lstStyle/>
        <a:p>
          <a:endParaRPr lang="en-US"/>
        </a:p>
      </dgm:t>
    </dgm:pt>
    <dgm:pt modelId="{4A8D27A5-5E74-4173-8E3B-1AE9B614E9B8}">
      <dgm:prSet/>
      <dgm:spPr/>
      <dgm:t>
        <a:bodyPr/>
        <a:lstStyle/>
        <a:p>
          <a:r>
            <a:rPr lang="en-AU"/>
            <a:t>Recreation Opportunity Spectrum (ROS) </a:t>
          </a:r>
          <a:endParaRPr lang="en-US"/>
        </a:p>
      </dgm:t>
    </dgm:pt>
    <dgm:pt modelId="{E00D89E5-F373-4484-BCD7-EF5DA39CE923}" type="parTrans" cxnId="{F727BFB1-E339-4556-B83C-2B1D93E61939}">
      <dgm:prSet/>
      <dgm:spPr/>
      <dgm:t>
        <a:bodyPr/>
        <a:lstStyle/>
        <a:p>
          <a:endParaRPr lang="en-US"/>
        </a:p>
      </dgm:t>
    </dgm:pt>
    <dgm:pt modelId="{72D41888-1329-4E56-A676-A43AD6CE3969}" type="sibTrans" cxnId="{F727BFB1-E339-4556-B83C-2B1D93E61939}">
      <dgm:prSet/>
      <dgm:spPr/>
      <dgm:t>
        <a:bodyPr/>
        <a:lstStyle/>
        <a:p>
          <a:endParaRPr lang="en-US"/>
        </a:p>
      </dgm:t>
    </dgm:pt>
    <dgm:pt modelId="{DEF07C64-8590-48F5-8512-9C4515880809}">
      <dgm:prSet/>
      <dgm:spPr/>
      <dgm:t>
        <a:bodyPr/>
        <a:lstStyle/>
        <a:p>
          <a:r>
            <a:rPr lang="fr-FR"/>
            <a:t>Tourism Optimisation Management Model (TOMM) </a:t>
          </a:r>
          <a:endParaRPr lang="en-US"/>
        </a:p>
      </dgm:t>
    </dgm:pt>
    <dgm:pt modelId="{95A40F8E-9403-46A7-91E1-85396CA53251}" type="parTrans" cxnId="{6809BA5E-47BC-4BA5-B90A-6348DF9184D3}">
      <dgm:prSet/>
      <dgm:spPr/>
      <dgm:t>
        <a:bodyPr/>
        <a:lstStyle/>
        <a:p>
          <a:endParaRPr lang="en-US"/>
        </a:p>
      </dgm:t>
    </dgm:pt>
    <dgm:pt modelId="{20D3F1EC-BA34-48E1-B4C4-BCCA5A45DF30}" type="sibTrans" cxnId="{6809BA5E-47BC-4BA5-B90A-6348DF9184D3}">
      <dgm:prSet/>
      <dgm:spPr/>
      <dgm:t>
        <a:bodyPr/>
        <a:lstStyle/>
        <a:p>
          <a:endParaRPr lang="en-US"/>
        </a:p>
      </dgm:t>
    </dgm:pt>
    <dgm:pt modelId="{589F4BC1-8FF8-4FC9-8159-F6112D2E4198}">
      <dgm:prSet/>
      <dgm:spPr/>
      <dgm:t>
        <a:bodyPr/>
        <a:lstStyle/>
        <a:p>
          <a:r>
            <a:rPr lang="en-AU"/>
            <a:t>As well Environmental Impact Assessment tools </a:t>
          </a:r>
          <a:endParaRPr lang="en-US"/>
        </a:p>
      </dgm:t>
    </dgm:pt>
    <dgm:pt modelId="{6E288989-EB1A-4F36-BBF3-CF2F2D7756C3}" type="parTrans" cxnId="{5879F3B0-4C6E-4929-9120-EE3A62186744}">
      <dgm:prSet/>
      <dgm:spPr/>
      <dgm:t>
        <a:bodyPr/>
        <a:lstStyle/>
        <a:p>
          <a:endParaRPr lang="en-US"/>
        </a:p>
      </dgm:t>
    </dgm:pt>
    <dgm:pt modelId="{484F3BB4-F5B3-4006-81FC-BB046B97B896}" type="sibTrans" cxnId="{5879F3B0-4C6E-4929-9120-EE3A62186744}">
      <dgm:prSet/>
      <dgm:spPr/>
      <dgm:t>
        <a:bodyPr/>
        <a:lstStyle/>
        <a:p>
          <a:endParaRPr lang="en-US"/>
        </a:p>
      </dgm:t>
    </dgm:pt>
    <dgm:pt modelId="{89C6A697-6F59-474F-82DD-D0945AC4C5FF}" type="pres">
      <dgm:prSet presAssocID="{D144563E-54B2-47EE-903D-EF40697AF74B}" presName="linear" presStyleCnt="0">
        <dgm:presLayoutVars>
          <dgm:animLvl val="lvl"/>
          <dgm:resizeHandles val="exact"/>
        </dgm:presLayoutVars>
      </dgm:prSet>
      <dgm:spPr/>
    </dgm:pt>
    <dgm:pt modelId="{EF9BF6F7-8BC6-4459-9AE8-5CED70ABDBC5}" type="pres">
      <dgm:prSet presAssocID="{214955F8-A8E0-4257-A021-9BC4B2740FC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E0BFA7B-9B9B-4A31-A3E4-524B20CF28E9}" type="pres">
      <dgm:prSet presAssocID="{D44F1A61-5F35-4548-B862-CB37321D9258}" presName="spacer" presStyleCnt="0"/>
      <dgm:spPr/>
    </dgm:pt>
    <dgm:pt modelId="{E73EEDB4-2A20-4822-A351-8C9BC3837CB4}" type="pres">
      <dgm:prSet presAssocID="{877F50B3-D9EC-4EB4-A93E-D670CEBB0A3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752999E-1F6D-4F37-9054-704C5D82432B}" type="pres">
      <dgm:prSet presAssocID="{7281FC7C-084E-44CD-9F3F-0848A294FCD3}" presName="spacer" presStyleCnt="0"/>
      <dgm:spPr/>
    </dgm:pt>
    <dgm:pt modelId="{D99128FB-6303-4541-A720-A5C2358572DF}" type="pres">
      <dgm:prSet presAssocID="{7DB43DDC-3621-4EA3-9C2D-9F36C5983B4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4DCC517-0860-41EB-92D7-11A1CAA2474D}" type="pres">
      <dgm:prSet presAssocID="{ED08ADBF-4CF4-4756-ADCC-52DCB26AF053}" presName="spacer" presStyleCnt="0"/>
      <dgm:spPr/>
    </dgm:pt>
    <dgm:pt modelId="{96CE3B61-AD87-4761-872F-3AB6638B7962}" type="pres">
      <dgm:prSet presAssocID="{4A8D27A5-5E74-4173-8E3B-1AE9B614E9B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BBB75AB-1175-4212-B6A4-7B2A4A2EFC97}" type="pres">
      <dgm:prSet presAssocID="{72D41888-1329-4E56-A676-A43AD6CE3969}" presName="spacer" presStyleCnt="0"/>
      <dgm:spPr/>
    </dgm:pt>
    <dgm:pt modelId="{2758B283-AA0B-4BF7-948F-844B704CC7DA}" type="pres">
      <dgm:prSet presAssocID="{DEF07C64-8590-48F5-8512-9C451588080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1D0149A-C72F-4C1F-A722-D797E2413479}" type="pres">
      <dgm:prSet presAssocID="{20D3F1EC-BA34-48E1-B4C4-BCCA5A45DF30}" presName="spacer" presStyleCnt="0"/>
      <dgm:spPr/>
    </dgm:pt>
    <dgm:pt modelId="{B3D35BC5-FE51-4701-A193-E83A4CF01916}" type="pres">
      <dgm:prSet presAssocID="{589F4BC1-8FF8-4FC9-8159-F6112D2E419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542AB00-B33A-4CB0-8CC1-FDAACFE90912}" type="presOf" srcId="{214955F8-A8E0-4257-A021-9BC4B2740FC9}" destId="{EF9BF6F7-8BC6-4459-9AE8-5CED70ABDBC5}" srcOrd="0" destOrd="0" presId="urn:microsoft.com/office/officeart/2005/8/layout/vList2"/>
    <dgm:cxn modelId="{1EF87B1B-2456-4749-A671-40EBF9EEC128}" type="presOf" srcId="{589F4BC1-8FF8-4FC9-8159-F6112D2E4198}" destId="{B3D35BC5-FE51-4701-A193-E83A4CF01916}" srcOrd="0" destOrd="0" presId="urn:microsoft.com/office/officeart/2005/8/layout/vList2"/>
    <dgm:cxn modelId="{4BEB3329-1D7D-450F-9E93-8F91650B41A1}" srcId="{D144563E-54B2-47EE-903D-EF40697AF74B}" destId="{877F50B3-D9EC-4EB4-A93E-D670CEBB0A3D}" srcOrd="1" destOrd="0" parTransId="{95E2C234-D865-4E4D-B04A-BCEBC31C4814}" sibTransId="{7281FC7C-084E-44CD-9F3F-0848A294FCD3}"/>
    <dgm:cxn modelId="{6809BA5E-47BC-4BA5-B90A-6348DF9184D3}" srcId="{D144563E-54B2-47EE-903D-EF40697AF74B}" destId="{DEF07C64-8590-48F5-8512-9C4515880809}" srcOrd="4" destOrd="0" parTransId="{95A40F8E-9403-46A7-91E1-85396CA53251}" sibTransId="{20D3F1EC-BA34-48E1-B4C4-BCCA5A45DF30}"/>
    <dgm:cxn modelId="{6D98E765-195C-49F8-B1EC-8B94F65A0653}" srcId="{D144563E-54B2-47EE-903D-EF40697AF74B}" destId="{7DB43DDC-3621-4EA3-9C2D-9F36C5983B4E}" srcOrd="2" destOrd="0" parTransId="{CAC3A8DD-B4DC-40F8-B85B-F063A9823151}" sibTransId="{ED08ADBF-4CF4-4756-ADCC-52DCB26AF053}"/>
    <dgm:cxn modelId="{8F19A353-3CBD-4763-AEC1-FEE76011CCAC}" type="presOf" srcId="{4A8D27A5-5E74-4173-8E3B-1AE9B614E9B8}" destId="{96CE3B61-AD87-4761-872F-3AB6638B7962}" srcOrd="0" destOrd="0" presId="urn:microsoft.com/office/officeart/2005/8/layout/vList2"/>
    <dgm:cxn modelId="{A2BBFD93-339E-4ED6-82AD-B1F114786385}" type="presOf" srcId="{D144563E-54B2-47EE-903D-EF40697AF74B}" destId="{89C6A697-6F59-474F-82DD-D0945AC4C5FF}" srcOrd="0" destOrd="0" presId="urn:microsoft.com/office/officeart/2005/8/layout/vList2"/>
    <dgm:cxn modelId="{5879F3B0-4C6E-4929-9120-EE3A62186744}" srcId="{D144563E-54B2-47EE-903D-EF40697AF74B}" destId="{589F4BC1-8FF8-4FC9-8159-F6112D2E4198}" srcOrd="5" destOrd="0" parTransId="{6E288989-EB1A-4F36-BBF3-CF2F2D7756C3}" sibTransId="{484F3BB4-F5B3-4006-81FC-BB046B97B896}"/>
    <dgm:cxn modelId="{F727BFB1-E339-4556-B83C-2B1D93E61939}" srcId="{D144563E-54B2-47EE-903D-EF40697AF74B}" destId="{4A8D27A5-5E74-4173-8E3B-1AE9B614E9B8}" srcOrd="3" destOrd="0" parTransId="{E00D89E5-F373-4484-BCD7-EF5DA39CE923}" sibTransId="{72D41888-1329-4E56-A676-A43AD6CE3969}"/>
    <dgm:cxn modelId="{17E3F0B7-2CBB-4871-BED8-F7D31852019E}" type="presOf" srcId="{DEF07C64-8590-48F5-8512-9C4515880809}" destId="{2758B283-AA0B-4BF7-948F-844B704CC7DA}" srcOrd="0" destOrd="0" presId="urn:microsoft.com/office/officeart/2005/8/layout/vList2"/>
    <dgm:cxn modelId="{6DCB70BC-B95A-4BD1-B179-0BF9895FFB9D}" srcId="{D144563E-54B2-47EE-903D-EF40697AF74B}" destId="{214955F8-A8E0-4257-A021-9BC4B2740FC9}" srcOrd="0" destOrd="0" parTransId="{D5E023A1-C82C-455D-B592-9691692EEE7E}" sibTransId="{D44F1A61-5F35-4548-B862-CB37321D9258}"/>
    <dgm:cxn modelId="{371E6FE0-53C7-4059-A2BC-AF54CF559933}" type="presOf" srcId="{877F50B3-D9EC-4EB4-A93E-D670CEBB0A3D}" destId="{E73EEDB4-2A20-4822-A351-8C9BC3837CB4}" srcOrd="0" destOrd="0" presId="urn:microsoft.com/office/officeart/2005/8/layout/vList2"/>
    <dgm:cxn modelId="{4CA505E3-4D91-46AE-8101-8033C4830D41}" type="presOf" srcId="{7DB43DDC-3621-4EA3-9C2D-9F36C5983B4E}" destId="{D99128FB-6303-4541-A720-A5C2358572DF}" srcOrd="0" destOrd="0" presId="urn:microsoft.com/office/officeart/2005/8/layout/vList2"/>
    <dgm:cxn modelId="{84078627-C443-4CE6-AD7A-966306EC7DB9}" type="presParOf" srcId="{89C6A697-6F59-474F-82DD-D0945AC4C5FF}" destId="{EF9BF6F7-8BC6-4459-9AE8-5CED70ABDBC5}" srcOrd="0" destOrd="0" presId="urn:microsoft.com/office/officeart/2005/8/layout/vList2"/>
    <dgm:cxn modelId="{E0C77532-365D-4746-B67B-5B2EFF7E74A8}" type="presParOf" srcId="{89C6A697-6F59-474F-82DD-D0945AC4C5FF}" destId="{1E0BFA7B-9B9B-4A31-A3E4-524B20CF28E9}" srcOrd="1" destOrd="0" presId="urn:microsoft.com/office/officeart/2005/8/layout/vList2"/>
    <dgm:cxn modelId="{11D30137-47CE-4F6A-A461-CAA96F7CFF84}" type="presParOf" srcId="{89C6A697-6F59-474F-82DD-D0945AC4C5FF}" destId="{E73EEDB4-2A20-4822-A351-8C9BC3837CB4}" srcOrd="2" destOrd="0" presId="urn:microsoft.com/office/officeart/2005/8/layout/vList2"/>
    <dgm:cxn modelId="{CEBCFDC3-4B6F-4DB5-802B-21A1188E2AB5}" type="presParOf" srcId="{89C6A697-6F59-474F-82DD-D0945AC4C5FF}" destId="{B752999E-1F6D-4F37-9054-704C5D82432B}" srcOrd="3" destOrd="0" presId="urn:microsoft.com/office/officeart/2005/8/layout/vList2"/>
    <dgm:cxn modelId="{C288D3D3-6BED-4417-936D-7CA73FA89598}" type="presParOf" srcId="{89C6A697-6F59-474F-82DD-D0945AC4C5FF}" destId="{D99128FB-6303-4541-A720-A5C2358572DF}" srcOrd="4" destOrd="0" presId="urn:microsoft.com/office/officeart/2005/8/layout/vList2"/>
    <dgm:cxn modelId="{70A37FEE-81AF-4D0D-94A8-7601088ED61D}" type="presParOf" srcId="{89C6A697-6F59-474F-82DD-D0945AC4C5FF}" destId="{54DCC517-0860-41EB-92D7-11A1CAA2474D}" srcOrd="5" destOrd="0" presId="urn:microsoft.com/office/officeart/2005/8/layout/vList2"/>
    <dgm:cxn modelId="{D6DB6534-D39F-4E33-95F1-7B4B2E1A58E6}" type="presParOf" srcId="{89C6A697-6F59-474F-82DD-D0945AC4C5FF}" destId="{96CE3B61-AD87-4761-872F-3AB6638B7962}" srcOrd="6" destOrd="0" presId="urn:microsoft.com/office/officeart/2005/8/layout/vList2"/>
    <dgm:cxn modelId="{0FC93B04-996D-4E0F-8044-2EBABF7C7892}" type="presParOf" srcId="{89C6A697-6F59-474F-82DD-D0945AC4C5FF}" destId="{FBBB75AB-1175-4212-B6A4-7B2A4A2EFC97}" srcOrd="7" destOrd="0" presId="urn:microsoft.com/office/officeart/2005/8/layout/vList2"/>
    <dgm:cxn modelId="{69BA2014-35AB-4FF1-A5D4-F0F40BBC53FD}" type="presParOf" srcId="{89C6A697-6F59-474F-82DD-D0945AC4C5FF}" destId="{2758B283-AA0B-4BF7-948F-844B704CC7DA}" srcOrd="8" destOrd="0" presId="urn:microsoft.com/office/officeart/2005/8/layout/vList2"/>
    <dgm:cxn modelId="{1150DFBF-04E9-488B-AD48-028BC1DF48E7}" type="presParOf" srcId="{89C6A697-6F59-474F-82DD-D0945AC4C5FF}" destId="{B1D0149A-C72F-4C1F-A722-D797E2413479}" srcOrd="9" destOrd="0" presId="urn:microsoft.com/office/officeart/2005/8/layout/vList2"/>
    <dgm:cxn modelId="{F373A064-6690-4332-ACFF-CE84D71A9622}" type="presParOf" srcId="{89C6A697-6F59-474F-82DD-D0945AC4C5FF}" destId="{B3D35BC5-FE51-4701-A193-E83A4CF0191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3DE59B-841E-426F-AF1A-89548800A0D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813623F-3386-48C6-B60A-257E344DE766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Moves away from linear thinking. </a:t>
          </a:r>
          <a:endParaRPr lang="en-US"/>
        </a:p>
      </dgm:t>
    </dgm:pt>
    <dgm:pt modelId="{2C7391DF-8299-487B-A781-A15AAD0AD528}" type="parTrans" cxnId="{52473352-D485-4B0E-8105-BAA97205E06F}">
      <dgm:prSet/>
      <dgm:spPr/>
      <dgm:t>
        <a:bodyPr/>
        <a:lstStyle/>
        <a:p>
          <a:endParaRPr lang="en-US"/>
        </a:p>
      </dgm:t>
    </dgm:pt>
    <dgm:pt modelId="{0209B2BE-7ACC-4EE4-888B-257D2733BAE5}" type="sibTrans" cxnId="{52473352-D485-4B0E-8105-BAA97205E06F}">
      <dgm:prSet/>
      <dgm:spPr/>
      <dgm:t>
        <a:bodyPr/>
        <a:lstStyle/>
        <a:p>
          <a:endParaRPr lang="en-US"/>
        </a:p>
      </dgm:t>
    </dgm:pt>
    <dgm:pt modelId="{A5FFEC0E-DB93-4615-B3EC-C49E8ACBDA7F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Recognises a complex system, and that change is INEVITABLE </a:t>
          </a:r>
          <a:endParaRPr lang="en-US"/>
        </a:p>
      </dgm:t>
    </dgm:pt>
    <dgm:pt modelId="{2C08A5E4-AF93-45B6-8109-A648BCE74F41}" type="parTrans" cxnId="{47561D3E-9244-4837-9AF2-266BE343A2B8}">
      <dgm:prSet/>
      <dgm:spPr/>
      <dgm:t>
        <a:bodyPr/>
        <a:lstStyle/>
        <a:p>
          <a:endParaRPr lang="en-US"/>
        </a:p>
      </dgm:t>
    </dgm:pt>
    <dgm:pt modelId="{8B3B7379-0124-45D8-BBBA-AE2B0D1A4F3A}" type="sibTrans" cxnId="{47561D3E-9244-4837-9AF2-266BE343A2B8}">
      <dgm:prSet/>
      <dgm:spPr/>
      <dgm:t>
        <a:bodyPr/>
        <a:lstStyle/>
        <a:p>
          <a:endParaRPr lang="en-US"/>
        </a:p>
      </dgm:t>
    </dgm:pt>
    <dgm:pt modelId="{1F281DD0-4185-4A81-A1A0-664AF6EBED6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so instead…            9 step systematic process </a:t>
          </a:r>
          <a:endParaRPr lang="en-US" dirty="0"/>
        </a:p>
      </dgm:t>
    </dgm:pt>
    <dgm:pt modelId="{35A6BE81-CE0E-41BE-B114-EF016D628C6A}" type="parTrans" cxnId="{A9736C51-5358-4261-95CD-BF64F019989A}">
      <dgm:prSet/>
      <dgm:spPr/>
      <dgm:t>
        <a:bodyPr/>
        <a:lstStyle/>
        <a:p>
          <a:endParaRPr lang="en-US"/>
        </a:p>
      </dgm:t>
    </dgm:pt>
    <dgm:pt modelId="{A9675C15-FD30-482C-AC41-3C72359411C6}" type="sibTrans" cxnId="{A9736C51-5358-4261-95CD-BF64F019989A}">
      <dgm:prSet/>
      <dgm:spPr/>
      <dgm:t>
        <a:bodyPr/>
        <a:lstStyle/>
        <a:p>
          <a:endParaRPr lang="en-US"/>
        </a:p>
      </dgm:t>
    </dgm:pt>
    <dgm:pt modelId="{DD4FF36C-896E-41E3-8432-D5896BD5D3B4}" type="pres">
      <dgm:prSet presAssocID="{FC3DE59B-841E-426F-AF1A-89548800A0DD}" presName="root" presStyleCnt="0">
        <dgm:presLayoutVars>
          <dgm:dir/>
          <dgm:resizeHandles val="exact"/>
        </dgm:presLayoutVars>
      </dgm:prSet>
      <dgm:spPr/>
    </dgm:pt>
    <dgm:pt modelId="{E39C56DF-A70F-4008-A53C-CAEAC2E1660E}" type="pres">
      <dgm:prSet presAssocID="{E813623F-3386-48C6-B60A-257E344DE766}" presName="compNode" presStyleCnt="0"/>
      <dgm:spPr/>
    </dgm:pt>
    <dgm:pt modelId="{E34FD3A7-94AF-4F7B-8C0D-297D4BB6983C}" type="pres">
      <dgm:prSet presAssocID="{E813623F-3386-48C6-B60A-257E344DE766}" presName="bgRect" presStyleLbl="bgShp" presStyleIdx="0" presStyleCnt="3"/>
      <dgm:spPr/>
    </dgm:pt>
    <dgm:pt modelId="{195C5EBE-AF37-4611-B62B-3C152DE364AA}" type="pres">
      <dgm:prSet presAssocID="{E813623F-3386-48C6-B60A-257E344DE76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1199E2D-070A-4FEA-9548-2A40B862EFFD}" type="pres">
      <dgm:prSet presAssocID="{E813623F-3386-48C6-B60A-257E344DE766}" presName="spaceRect" presStyleCnt="0"/>
      <dgm:spPr/>
    </dgm:pt>
    <dgm:pt modelId="{128904BB-8A6F-4AF2-A6B5-7B15874B9720}" type="pres">
      <dgm:prSet presAssocID="{E813623F-3386-48C6-B60A-257E344DE766}" presName="parTx" presStyleLbl="revTx" presStyleIdx="0" presStyleCnt="3">
        <dgm:presLayoutVars>
          <dgm:chMax val="0"/>
          <dgm:chPref val="0"/>
        </dgm:presLayoutVars>
      </dgm:prSet>
      <dgm:spPr/>
    </dgm:pt>
    <dgm:pt modelId="{B4CA9F02-45B2-439B-AF70-853685217EA8}" type="pres">
      <dgm:prSet presAssocID="{0209B2BE-7ACC-4EE4-888B-257D2733BAE5}" presName="sibTrans" presStyleCnt="0"/>
      <dgm:spPr/>
    </dgm:pt>
    <dgm:pt modelId="{B1A3F46C-767C-4C0A-8730-0FADD218C4F0}" type="pres">
      <dgm:prSet presAssocID="{A5FFEC0E-DB93-4615-B3EC-C49E8ACBDA7F}" presName="compNode" presStyleCnt="0"/>
      <dgm:spPr/>
    </dgm:pt>
    <dgm:pt modelId="{B9362807-C21B-4FF0-8F05-2F9EE1F435B2}" type="pres">
      <dgm:prSet presAssocID="{A5FFEC0E-DB93-4615-B3EC-C49E8ACBDA7F}" presName="bgRect" presStyleLbl="bgShp" presStyleIdx="1" presStyleCnt="3"/>
      <dgm:spPr/>
    </dgm:pt>
    <dgm:pt modelId="{9FE3191C-F096-40E4-863F-BC7A3BC00653}" type="pres">
      <dgm:prSet presAssocID="{A5FFEC0E-DB93-4615-B3EC-C49E8ACBDA7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A311A9E1-9842-4E87-9C87-55BED82084C4}" type="pres">
      <dgm:prSet presAssocID="{A5FFEC0E-DB93-4615-B3EC-C49E8ACBDA7F}" presName="spaceRect" presStyleCnt="0"/>
      <dgm:spPr/>
    </dgm:pt>
    <dgm:pt modelId="{8651DC2D-CDBE-4133-BD85-E3348E2AF903}" type="pres">
      <dgm:prSet presAssocID="{A5FFEC0E-DB93-4615-B3EC-C49E8ACBDA7F}" presName="parTx" presStyleLbl="revTx" presStyleIdx="1" presStyleCnt="3">
        <dgm:presLayoutVars>
          <dgm:chMax val="0"/>
          <dgm:chPref val="0"/>
        </dgm:presLayoutVars>
      </dgm:prSet>
      <dgm:spPr/>
    </dgm:pt>
    <dgm:pt modelId="{25BF8D2E-0EDB-435A-9E56-7DC62498905C}" type="pres">
      <dgm:prSet presAssocID="{8B3B7379-0124-45D8-BBBA-AE2B0D1A4F3A}" presName="sibTrans" presStyleCnt="0"/>
      <dgm:spPr/>
    </dgm:pt>
    <dgm:pt modelId="{094C37F3-7531-4418-B282-882701E818C2}" type="pres">
      <dgm:prSet presAssocID="{1F281DD0-4185-4A81-A1A0-664AF6EBED64}" presName="compNode" presStyleCnt="0"/>
      <dgm:spPr/>
    </dgm:pt>
    <dgm:pt modelId="{A682CC9A-2CE3-4EC9-A51B-C5316CCB9E82}" type="pres">
      <dgm:prSet presAssocID="{1F281DD0-4185-4A81-A1A0-664AF6EBED64}" presName="bgRect" presStyleLbl="bgShp" presStyleIdx="2" presStyleCnt="3"/>
      <dgm:spPr/>
    </dgm:pt>
    <dgm:pt modelId="{662200D3-0B87-47AF-8550-E7DDAA8E7A93}" type="pres">
      <dgm:prSet presAssocID="{1F281DD0-4185-4A81-A1A0-664AF6EBED6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37D168A0-0C07-4892-93E9-235DCAE054CE}" type="pres">
      <dgm:prSet presAssocID="{1F281DD0-4185-4A81-A1A0-664AF6EBED64}" presName="spaceRect" presStyleCnt="0"/>
      <dgm:spPr/>
    </dgm:pt>
    <dgm:pt modelId="{54D4FB5D-257B-4AB4-B7C7-81F6978982BC}" type="pres">
      <dgm:prSet presAssocID="{1F281DD0-4185-4A81-A1A0-664AF6EBED6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6523739-D420-4288-AB69-01F7B8331CB4}" type="presOf" srcId="{E813623F-3386-48C6-B60A-257E344DE766}" destId="{128904BB-8A6F-4AF2-A6B5-7B15874B9720}" srcOrd="0" destOrd="0" presId="urn:microsoft.com/office/officeart/2018/2/layout/IconVerticalSolidList"/>
    <dgm:cxn modelId="{47561D3E-9244-4837-9AF2-266BE343A2B8}" srcId="{FC3DE59B-841E-426F-AF1A-89548800A0DD}" destId="{A5FFEC0E-DB93-4615-B3EC-C49E8ACBDA7F}" srcOrd="1" destOrd="0" parTransId="{2C08A5E4-AF93-45B6-8109-A648BCE74F41}" sibTransId="{8B3B7379-0124-45D8-BBBA-AE2B0D1A4F3A}"/>
    <dgm:cxn modelId="{A9736C51-5358-4261-95CD-BF64F019989A}" srcId="{FC3DE59B-841E-426F-AF1A-89548800A0DD}" destId="{1F281DD0-4185-4A81-A1A0-664AF6EBED64}" srcOrd="2" destOrd="0" parTransId="{35A6BE81-CE0E-41BE-B114-EF016D628C6A}" sibTransId="{A9675C15-FD30-482C-AC41-3C72359411C6}"/>
    <dgm:cxn modelId="{52473352-D485-4B0E-8105-BAA97205E06F}" srcId="{FC3DE59B-841E-426F-AF1A-89548800A0DD}" destId="{E813623F-3386-48C6-B60A-257E344DE766}" srcOrd="0" destOrd="0" parTransId="{2C7391DF-8299-487B-A781-A15AAD0AD528}" sibTransId="{0209B2BE-7ACC-4EE4-888B-257D2733BAE5}"/>
    <dgm:cxn modelId="{9752EF54-E2F5-4A2B-B25C-CD66910E257A}" type="presOf" srcId="{FC3DE59B-841E-426F-AF1A-89548800A0DD}" destId="{DD4FF36C-896E-41E3-8432-D5896BD5D3B4}" srcOrd="0" destOrd="0" presId="urn:microsoft.com/office/officeart/2018/2/layout/IconVerticalSolidList"/>
    <dgm:cxn modelId="{97595279-66FA-41A2-BF1F-C2131B7A03A9}" type="presOf" srcId="{1F281DD0-4185-4A81-A1A0-664AF6EBED64}" destId="{54D4FB5D-257B-4AB4-B7C7-81F6978982BC}" srcOrd="0" destOrd="0" presId="urn:microsoft.com/office/officeart/2018/2/layout/IconVerticalSolidList"/>
    <dgm:cxn modelId="{BC6F8CF8-D57B-40CE-AEC0-688E64BEF9A0}" type="presOf" srcId="{A5FFEC0E-DB93-4615-B3EC-C49E8ACBDA7F}" destId="{8651DC2D-CDBE-4133-BD85-E3348E2AF903}" srcOrd="0" destOrd="0" presId="urn:microsoft.com/office/officeart/2018/2/layout/IconVerticalSolidList"/>
    <dgm:cxn modelId="{D418D34C-C067-4AE2-9CE6-BDBCAC8B087A}" type="presParOf" srcId="{DD4FF36C-896E-41E3-8432-D5896BD5D3B4}" destId="{E39C56DF-A70F-4008-A53C-CAEAC2E1660E}" srcOrd="0" destOrd="0" presId="urn:microsoft.com/office/officeart/2018/2/layout/IconVerticalSolidList"/>
    <dgm:cxn modelId="{01BFBA61-C2FC-412B-B46C-9C67452BA70A}" type="presParOf" srcId="{E39C56DF-A70F-4008-A53C-CAEAC2E1660E}" destId="{E34FD3A7-94AF-4F7B-8C0D-297D4BB6983C}" srcOrd="0" destOrd="0" presId="urn:microsoft.com/office/officeart/2018/2/layout/IconVerticalSolidList"/>
    <dgm:cxn modelId="{F7BC7736-AD98-4BEC-B7D1-E0786D21A0DC}" type="presParOf" srcId="{E39C56DF-A70F-4008-A53C-CAEAC2E1660E}" destId="{195C5EBE-AF37-4611-B62B-3C152DE364AA}" srcOrd="1" destOrd="0" presId="urn:microsoft.com/office/officeart/2018/2/layout/IconVerticalSolidList"/>
    <dgm:cxn modelId="{66DD4822-F4E5-45B8-AE56-875DFDC6D2CD}" type="presParOf" srcId="{E39C56DF-A70F-4008-A53C-CAEAC2E1660E}" destId="{71199E2D-070A-4FEA-9548-2A40B862EFFD}" srcOrd="2" destOrd="0" presId="urn:microsoft.com/office/officeart/2018/2/layout/IconVerticalSolidList"/>
    <dgm:cxn modelId="{7DE291AE-B1C8-4DDD-8C6C-ED24CA81E108}" type="presParOf" srcId="{E39C56DF-A70F-4008-A53C-CAEAC2E1660E}" destId="{128904BB-8A6F-4AF2-A6B5-7B15874B9720}" srcOrd="3" destOrd="0" presId="urn:microsoft.com/office/officeart/2018/2/layout/IconVerticalSolidList"/>
    <dgm:cxn modelId="{AE74A68B-B58C-442C-94B7-90EED7DE7848}" type="presParOf" srcId="{DD4FF36C-896E-41E3-8432-D5896BD5D3B4}" destId="{B4CA9F02-45B2-439B-AF70-853685217EA8}" srcOrd="1" destOrd="0" presId="urn:microsoft.com/office/officeart/2018/2/layout/IconVerticalSolidList"/>
    <dgm:cxn modelId="{1D90D27D-FDC9-46B2-A9FE-1D8DD6912FBC}" type="presParOf" srcId="{DD4FF36C-896E-41E3-8432-D5896BD5D3B4}" destId="{B1A3F46C-767C-4C0A-8730-0FADD218C4F0}" srcOrd="2" destOrd="0" presId="urn:microsoft.com/office/officeart/2018/2/layout/IconVerticalSolidList"/>
    <dgm:cxn modelId="{88F4CCCB-F197-484D-92E3-3EF559EDDF39}" type="presParOf" srcId="{B1A3F46C-767C-4C0A-8730-0FADD218C4F0}" destId="{B9362807-C21B-4FF0-8F05-2F9EE1F435B2}" srcOrd="0" destOrd="0" presId="urn:microsoft.com/office/officeart/2018/2/layout/IconVerticalSolidList"/>
    <dgm:cxn modelId="{3191B71B-CB36-4696-B4CA-FDE3F29DFD70}" type="presParOf" srcId="{B1A3F46C-767C-4C0A-8730-0FADD218C4F0}" destId="{9FE3191C-F096-40E4-863F-BC7A3BC00653}" srcOrd="1" destOrd="0" presId="urn:microsoft.com/office/officeart/2018/2/layout/IconVerticalSolidList"/>
    <dgm:cxn modelId="{4D8228FB-6122-4BFF-A91D-D42699AA53DF}" type="presParOf" srcId="{B1A3F46C-767C-4C0A-8730-0FADD218C4F0}" destId="{A311A9E1-9842-4E87-9C87-55BED82084C4}" srcOrd="2" destOrd="0" presId="urn:microsoft.com/office/officeart/2018/2/layout/IconVerticalSolidList"/>
    <dgm:cxn modelId="{F95F5FA8-539E-414A-90ED-888634C5C326}" type="presParOf" srcId="{B1A3F46C-767C-4C0A-8730-0FADD218C4F0}" destId="{8651DC2D-CDBE-4133-BD85-E3348E2AF903}" srcOrd="3" destOrd="0" presId="urn:microsoft.com/office/officeart/2018/2/layout/IconVerticalSolidList"/>
    <dgm:cxn modelId="{A15716F2-E24B-4A0B-8C23-668395C23104}" type="presParOf" srcId="{DD4FF36C-896E-41E3-8432-D5896BD5D3B4}" destId="{25BF8D2E-0EDB-435A-9E56-7DC62498905C}" srcOrd="3" destOrd="0" presId="urn:microsoft.com/office/officeart/2018/2/layout/IconVerticalSolidList"/>
    <dgm:cxn modelId="{85EE94BB-77C7-43F1-8A8A-B5C48175D7FD}" type="presParOf" srcId="{DD4FF36C-896E-41E3-8432-D5896BD5D3B4}" destId="{094C37F3-7531-4418-B282-882701E818C2}" srcOrd="4" destOrd="0" presId="urn:microsoft.com/office/officeart/2018/2/layout/IconVerticalSolidList"/>
    <dgm:cxn modelId="{9DB3D869-0792-42FA-9A83-B1DB8483D707}" type="presParOf" srcId="{094C37F3-7531-4418-B282-882701E818C2}" destId="{A682CC9A-2CE3-4EC9-A51B-C5316CCB9E82}" srcOrd="0" destOrd="0" presId="urn:microsoft.com/office/officeart/2018/2/layout/IconVerticalSolidList"/>
    <dgm:cxn modelId="{BE9C9651-088E-472E-9933-CD464E4E0604}" type="presParOf" srcId="{094C37F3-7531-4418-B282-882701E818C2}" destId="{662200D3-0B87-47AF-8550-E7DDAA8E7A93}" srcOrd="1" destOrd="0" presId="urn:microsoft.com/office/officeart/2018/2/layout/IconVerticalSolidList"/>
    <dgm:cxn modelId="{CC956D3C-A34E-4F90-B544-A75B72F442EF}" type="presParOf" srcId="{094C37F3-7531-4418-B282-882701E818C2}" destId="{37D168A0-0C07-4892-93E9-235DCAE054CE}" srcOrd="2" destOrd="0" presId="urn:microsoft.com/office/officeart/2018/2/layout/IconVerticalSolidList"/>
    <dgm:cxn modelId="{99CE9465-6F13-47B4-BD07-3BA955E0C732}" type="presParOf" srcId="{094C37F3-7531-4418-B282-882701E818C2}" destId="{54D4FB5D-257B-4AB4-B7C7-81F6978982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438DC-3678-4BC6-847A-61B0CD3B5610}">
      <dsp:nvSpPr>
        <dsp:cNvPr id="0" name=""/>
        <dsp:cNvSpPr/>
      </dsp:nvSpPr>
      <dsp:spPr>
        <a:xfrm>
          <a:off x="0" y="558208"/>
          <a:ext cx="4567238" cy="14333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2700" i="1" kern="1200" dirty="0"/>
            <a:t>Review the lecture on systems thinking </a:t>
          </a:r>
          <a:endParaRPr lang="en-US" sz="2700" kern="1200" dirty="0"/>
        </a:p>
      </dsp:txBody>
      <dsp:txXfrm>
        <a:off x="69973" y="628181"/>
        <a:ext cx="4427292" cy="1293450"/>
      </dsp:txXfrm>
    </dsp:sp>
    <dsp:sp modelId="{109B776B-F6D5-4B01-9AE5-701C803922BA}">
      <dsp:nvSpPr>
        <dsp:cNvPr id="0" name=""/>
        <dsp:cNvSpPr/>
      </dsp:nvSpPr>
      <dsp:spPr>
        <a:xfrm>
          <a:off x="0" y="2069364"/>
          <a:ext cx="4567238" cy="14333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2700" i="1" kern="1200" dirty="0"/>
            <a:t>Review the Intervention points </a:t>
          </a:r>
          <a:endParaRPr lang="en-US" sz="2700" kern="1200" dirty="0"/>
        </a:p>
      </dsp:txBody>
      <dsp:txXfrm>
        <a:off x="69973" y="2139337"/>
        <a:ext cx="4427292" cy="1293450"/>
      </dsp:txXfrm>
    </dsp:sp>
    <dsp:sp modelId="{548EB1EB-DD1A-4629-B505-FB7CD299637C}">
      <dsp:nvSpPr>
        <dsp:cNvPr id="0" name=""/>
        <dsp:cNvSpPr/>
      </dsp:nvSpPr>
      <dsp:spPr>
        <a:xfrm>
          <a:off x="0" y="3580520"/>
          <a:ext cx="4567238" cy="14333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2700" i="1" kern="1200" dirty="0"/>
            <a:t>Apply these as Tools for Sustainable tourism </a:t>
          </a:r>
          <a:endParaRPr lang="en-US" sz="2700" kern="1200" dirty="0"/>
        </a:p>
      </dsp:txBody>
      <dsp:txXfrm>
        <a:off x="69973" y="3650493"/>
        <a:ext cx="4427292" cy="1293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86D34-25D1-4B20-944B-9D5004B11C1C}">
      <dsp:nvSpPr>
        <dsp:cNvPr id="0" name=""/>
        <dsp:cNvSpPr/>
      </dsp:nvSpPr>
      <dsp:spPr>
        <a:xfrm>
          <a:off x="530164" y="226793"/>
          <a:ext cx="1424918" cy="14249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C78CD-543E-4B86-A041-D5E87C4860CA}">
      <dsp:nvSpPr>
        <dsp:cNvPr id="0" name=""/>
        <dsp:cNvSpPr/>
      </dsp:nvSpPr>
      <dsp:spPr>
        <a:xfrm>
          <a:off x="833835" y="530464"/>
          <a:ext cx="817576" cy="8175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0392D-6144-43EA-BE9A-6E120160CE91}">
      <dsp:nvSpPr>
        <dsp:cNvPr id="0" name=""/>
        <dsp:cNvSpPr/>
      </dsp:nvSpPr>
      <dsp:spPr>
        <a:xfrm>
          <a:off x="74657" y="2095539"/>
          <a:ext cx="23359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Parameters </a:t>
          </a:r>
        </a:p>
      </dsp:txBody>
      <dsp:txXfrm>
        <a:off x="74657" y="2095539"/>
        <a:ext cx="2335932" cy="720000"/>
      </dsp:txXfrm>
    </dsp:sp>
    <dsp:sp modelId="{89139E99-D3C7-4AAD-BC77-7BDC5FD9FA9D}">
      <dsp:nvSpPr>
        <dsp:cNvPr id="0" name=""/>
        <dsp:cNvSpPr/>
      </dsp:nvSpPr>
      <dsp:spPr>
        <a:xfrm>
          <a:off x="3274885" y="226793"/>
          <a:ext cx="1424918" cy="14249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97B21-8A1C-467F-BC70-8A53E553BE32}">
      <dsp:nvSpPr>
        <dsp:cNvPr id="0" name=""/>
        <dsp:cNvSpPr/>
      </dsp:nvSpPr>
      <dsp:spPr>
        <a:xfrm>
          <a:off x="3578556" y="530464"/>
          <a:ext cx="817576" cy="8175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AAD84-522C-4B9C-91E6-10F7498C30AD}">
      <dsp:nvSpPr>
        <dsp:cNvPr id="0" name=""/>
        <dsp:cNvSpPr/>
      </dsp:nvSpPr>
      <dsp:spPr>
        <a:xfrm>
          <a:off x="2819378" y="2095539"/>
          <a:ext cx="23359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Feedbacks </a:t>
          </a:r>
        </a:p>
      </dsp:txBody>
      <dsp:txXfrm>
        <a:off x="2819378" y="2095539"/>
        <a:ext cx="2335932" cy="720000"/>
      </dsp:txXfrm>
    </dsp:sp>
    <dsp:sp modelId="{8CCF7443-AC06-4FFD-9546-5E2C803C03DC}">
      <dsp:nvSpPr>
        <dsp:cNvPr id="0" name=""/>
        <dsp:cNvSpPr/>
      </dsp:nvSpPr>
      <dsp:spPr>
        <a:xfrm>
          <a:off x="530164" y="3399522"/>
          <a:ext cx="1424918" cy="14249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3BC55-D177-4B3E-968B-8320699B8EBA}">
      <dsp:nvSpPr>
        <dsp:cNvPr id="0" name=""/>
        <dsp:cNvSpPr/>
      </dsp:nvSpPr>
      <dsp:spPr>
        <a:xfrm>
          <a:off x="833835" y="3703193"/>
          <a:ext cx="817576" cy="8175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84E6D-991E-4FBB-A8EB-149BF2576A71}">
      <dsp:nvSpPr>
        <dsp:cNvPr id="0" name=""/>
        <dsp:cNvSpPr/>
      </dsp:nvSpPr>
      <dsp:spPr>
        <a:xfrm>
          <a:off x="74657" y="5268268"/>
          <a:ext cx="23359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Design-Based </a:t>
          </a:r>
        </a:p>
      </dsp:txBody>
      <dsp:txXfrm>
        <a:off x="74657" y="5268268"/>
        <a:ext cx="2335932" cy="720000"/>
      </dsp:txXfrm>
    </dsp:sp>
    <dsp:sp modelId="{22744176-3C80-406F-A8CC-912FE7A2B270}">
      <dsp:nvSpPr>
        <dsp:cNvPr id="0" name=""/>
        <dsp:cNvSpPr/>
      </dsp:nvSpPr>
      <dsp:spPr>
        <a:xfrm>
          <a:off x="3274885" y="3399522"/>
          <a:ext cx="1424918" cy="14249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77E3D-FF4D-4877-8434-3E29FAAB4330}">
      <dsp:nvSpPr>
        <dsp:cNvPr id="0" name=""/>
        <dsp:cNvSpPr/>
      </dsp:nvSpPr>
      <dsp:spPr>
        <a:xfrm>
          <a:off x="3578556" y="3703193"/>
          <a:ext cx="817576" cy="8175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A504E-A24D-4558-997C-0FF955BD40BE}">
      <dsp:nvSpPr>
        <dsp:cNvPr id="0" name=""/>
        <dsp:cNvSpPr/>
      </dsp:nvSpPr>
      <dsp:spPr>
        <a:xfrm>
          <a:off x="2819378" y="5268268"/>
          <a:ext cx="23359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Intent Based </a:t>
          </a:r>
        </a:p>
      </dsp:txBody>
      <dsp:txXfrm>
        <a:off x="2819378" y="5268268"/>
        <a:ext cx="233593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BF6F7-8BC6-4459-9AE8-5CED70ABDBC5}">
      <dsp:nvSpPr>
        <dsp:cNvPr id="0" name=""/>
        <dsp:cNvSpPr/>
      </dsp:nvSpPr>
      <dsp:spPr>
        <a:xfrm>
          <a:off x="0" y="79402"/>
          <a:ext cx="4701779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Visitor Impact Management (VIM) </a:t>
          </a:r>
          <a:endParaRPr lang="en-US" sz="2200" kern="1200"/>
        </a:p>
      </dsp:txBody>
      <dsp:txXfrm>
        <a:off x="41465" y="120867"/>
        <a:ext cx="4618849" cy="766490"/>
      </dsp:txXfrm>
    </dsp:sp>
    <dsp:sp modelId="{E73EEDB4-2A20-4822-A351-8C9BC3837CB4}">
      <dsp:nvSpPr>
        <dsp:cNvPr id="0" name=""/>
        <dsp:cNvSpPr/>
      </dsp:nvSpPr>
      <dsp:spPr>
        <a:xfrm>
          <a:off x="0" y="992182"/>
          <a:ext cx="4701779" cy="849420"/>
        </a:xfrm>
        <a:prstGeom prst="roundRect">
          <a:avLst/>
        </a:prstGeom>
        <a:solidFill>
          <a:schemeClr val="accent2">
            <a:hueOff val="-154308"/>
            <a:satOff val="-3183"/>
            <a:lumOff val="-298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Visitor Experience and Resource Protection (VERP) </a:t>
          </a:r>
        </a:p>
      </dsp:txBody>
      <dsp:txXfrm>
        <a:off x="41465" y="1033647"/>
        <a:ext cx="4618849" cy="766490"/>
      </dsp:txXfrm>
    </dsp:sp>
    <dsp:sp modelId="{D99128FB-6303-4541-A720-A5C2358572DF}">
      <dsp:nvSpPr>
        <dsp:cNvPr id="0" name=""/>
        <dsp:cNvSpPr/>
      </dsp:nvSpPr>
      <dsp:spPr>
        <a:xfrm>
          <a:off x="0" y="1904962"/>
          <a:ext cx="4701779" cy="849420"/>
        </a:xfrm>
        <a:prstGeom prst="roundRect">
          <a:avLst/>
        </a:prstGeom>
        <a:solidFill>
          <a:schemeClr val="accent2">
            <a:hueOff val="-308616"/>
            <a:satOff val="-6366"/>
            <a:lumOff val="-596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Visitor Activity Management Process (VAMP) </a:t>
          </a:r>
        </a:p>
      </dsp:txBody>
      <dsp:txXfrm>
        <a:off x="41465" y="1946427"/>
        <a:ext cx="4618849" cy="766490"/>
      </dsp:txXfrm>
    </dsp:sp>
    <dsp:sp modelId="{96CE3B61-AD87-4761-872F-3AB6638B7962}">
      <dsp:nvSpPr>
        <dsp:cNvPr id="0" name=""/>
        <dsp:cNvSpPr/>
      </dsp:nvSpPr>
      <dsp:spPr>
        <a:xfrm>
          <a:off x="0" y="2817742"/>
          <a:ext cx="4701779" cy="849420"/>
        </a:xfrm>
        <a:prstGeom prst="roundRect">
          <a:avLst/>
        </a:prstGeom>
        <a:solidFill>
          <a:schemeClr val="accent2">
            <a:hueOff val="-462925"/>
            <a:satOff val="-9549"/>
            <a:lumOff val="-894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Recreation Opportunity Spectrum (ROS) </a:t>
          </a:r>
          <a:endParaRPr lang="en-US" sz="2200" kern="1200"/>
        </a:p>
      </dsp:txBody>
      <dsp:txXfrm>
        <a:off x="41465" y="2859207"/>
        <a:ext cx="4618849" cy="766490"/>
      </dsp:txXfrm>
    </dsp:sp>
    <dsp:sp modelId="{2758B283-AA0B-4BF7-948F-844B704CC7DA}">
      <dsp:nvSpPr>
        <dsp:cNvPr id="0" name=""/>
        <dsp:cNvSpPr/>
      </dsp:nvSpPr>
      <dsp:spPr>
        <a:xfrm>
          <a:off x="0" y="3730522"/>
          <a:ext cx="4701779" cy="849420"/>
        </a:xfrm>
        <a:prstGeom prst="roundRect">
          <a:avLst/>
        </a:prstGeom>
        <a:solidFill>
          <a:schemeClr val="accent2">
            <a:hueOff val="-617233"/>
            <a:satOff val="-12732"/>
            <a:lumOff val="-1192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Tourism Optimisation Management Model (TOMM) </a:t>
          </a:r>
          <a:endParaRPr lang="en-US" sz="2200" kern="1200"/>
        </a:p>
      </dsp:txBody>
      <dsp:txXfrm>
        <a:off x="41465" y="3771987"/>
        <a:ext cx="4618849" cy="766490"/>
      </dsp:txXfrm>
    </dsp:sp>
    <dsp:sp modelId="{B3D35BC5-FE51-4701-A193-E83A4CF01916}">
      <dsp:nvSpPr>
        <dsp:cNvPr id="0" name=""/>
        <dsp:cNvSpPr/>
      </dsp:nvSpPr>
      <dsp:spPr>
        <a:xfrm>
          <a:off x="0" y="4643302"/>
          <a:ext cx="4701779" cy="849420"/>
        </a:xfrm>
        <a:prstGeom prst="roundRect">
          <a:avLst/>
        </a:prstGeom>
        <a:solidFill>
          <a:schemeClr val="accent2">
            <a:hueOff val="-771541"/>
            <a:satOff val="-15915"/>
            <a:lumOff val="-1490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As well Environmental Impact Assessment tools </a:t>
          </a:r>
          <a:endParaRPr lang="en-US" sz="2200" kern="1200"/>
        </a:p>
      </dsp:txBody>
      <dsp:txXfrm>
        <a:off x="41465" y="4684767"/>
        <a:ext cx="4618849" cy="766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FD3A7-94AF-4F7B-8C0D-297D4BB6983C}">
      <dsp:nvSpPr>
        <dsp:cNvPr id="0" name=""/>
        <dsp:cNvSpPr/>
      </dsp:nvSpPr>
      <dsp:spPr>
        <a:xfrm>
          <a:off x="0" y="718"/>
          <a:ext cx="48852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C5EBE-AF37-4611-B62B-3C152DE364AA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904BB-8A6F-4AF2-A6B5-7B15874B9720}">
      <dsp:nvSpPr>
        <dsp:cNvPr id="0" name=""/>
        <dsp:cNvSpPr/>
      </dsp:nvSpPr>
      <dsp:spPr>
        <a:xfrm>
          <a:off x="1941716" y="718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Moves away from linear thinking. </a:t>
          </a:r>
          <a:endParaRPr lang="en-US" sz="2200" kern="1200"/>
        </a:p>
      </dsp:txBody>
      <dsp:txXfrm>
        <a:off x="1941716" y="718"/>
        <a:ext cx="2943486" cy="1681139"/>
      </dsp:txXfrm>
    </dsp:sp>
    <dsp:sp modelId="{B9362807-C21B-4FF0-8F05-2F9EE1F435B2}">
      <dsp:nvSpPr>
        <dsp:cNvPr id="0" name=""/>
        <dsp:cNvSpPr/>
      </dsp:nvSpPr>
      <dsp:spPr>
        <a:xfrm>
          <a:off x="0" y="2102143"/>
          <a:ext cx="48852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3191C-F096-40E4-863F-BC7A3BC00653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1DC2D-CDBE-4133-BD85-E3348E2AF903}">
      <dsp:nvSpPr>
        <dsp:cNvPr id="0" name=""/>
        <dsp:cNvSpPr/>
      </dsp:nvSpPr>
      <dsp:spPr>
        <a:xfrm>
          <a:off x="1941716" y="2102143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Recognises a complex system, and that change is INEVITABLE </a:t>
          </a:r>
          <a:endParaRPr lang="en-US" sz="2200" kern="1200"/>
        </a:p>
      </dsp:txBody>
      <dsp:txXfrm>
        <a:off x="1941716" y="2102143"/>
        <a:ext cx="2943486" cy="1681139"/>
      </dsp:txXfrm>
    </dsp:sp>
    <dsp:sp modelId="{A682CC9A-2CE3-4EC9-A51B-C5316CCB9E82}">
      <dsp:nvSpPr>
        <dsp:cNvPr id="0" name=""/>
        <dsp:cNvSpPr/>
      </dsp:nvSpPr>
      <dsp:spPr>
        <a:xfrm>
          <a:off x="0" y="4203567"/>
          <a:ext cx="48852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200D3-0B87-47AF-8550-E7DDAA8E7A93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4FB5D-257B-4AB4-B7C7-81F6978982BC}">
      <dsp:nvSpPr>
        <dsp:cNvPr id="0" name=""/>
        <dsp:cNvSpPr/>
      </dsp:nvSpPr>
      <dsp:spPr>
        <a:xfrm>
          <a:off x="1941716" y="4203567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so instead…            9 step systematic process </a:t>
          </a:r>
          <a:endParaRPr lang="en-US" sz="2200" kern="1200" dirty="0"/>
        </a:p>
      </dsp:txBody>
      <dsp:txXfrm>
        <a:off x="1941716" y="4203567"/>
        <a:ext cx="2943486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ED0AA-6C8C-42E5-BBB8-FFE9CE524397}" type="datetimeFigureOut">
              <a:rPr lang="en-AU" smtClean="0"/>
              <a:t>3/08/2023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A112C-3A36-4472-ABCA-4EEE55D122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749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2517D-3D53-4D21-9302-78885830E6DE}" type="datetimeFigureOut">
              <a:rPr lang="en-AU" smtClean="0"/>
              <a:t>3/08/2023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4E498-E6E7-43FB-B34B-C293D5D4F8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083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B1FCB-D828-4079-9C7D-63D6497729A5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02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8A432C8-69A7-458B-9684-2BFA64B31948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  <a:prstGeom prst="rect">
            <a:avLst/>
          </a:prstGeo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396A3A3-94A6-4E5B-AF39-173ACA3E61CC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EBA98F-560C-4997-81C4-81D4D9187EAB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ok cover with a dragonfly&#10;&#10;Description automatically generated">
            <a:extLst>
              <a:ext uri="{FF2B5EF4-FFF2-40B4-BE49-F238E27FC236}">
                <a16:creationId xmlns:a16="http://schemas.microsoft.com/office/drawing/2014/main" id="{63444ED5-CF69-158C-203E-B7F97613B91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992744"/>
            <a:ext cx="538893" cy="763432"/>
          </a:xfrm>
          <a:prstGeom prst="rect">
            <a:avLst/>
          </a:prstGeom>
        </p:spPr>
      </p:pic>
      <p:pic>
        <p:nvPicPr>
          <p:cNvPr id="9" name="Picture 8" descr="A logo with a letter and text&#10;&#10;Description automatically generated">
            <a:extLst>
              <a:ext uri="{FF2B5EF4-FFF2-40B4-BE49-F238E27FC236}">
                <a16:creationId xmlns:a16="http://schemas.microsoft.com/office/drawing/2014/main" id="{462A17B8-BFF6-BF3E-5BA5-2CC8BB17CA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93" y="6213668"/>
            <a:ext cx="478126" cy="457924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FB90EC0B-6DF0-4DC6-AE20-C6ABCAB5F564}"/>
              </a:ext>
            </a:extLst>
          </p:cNvPr>
          <p:cNvSpPr txBox="1"/>
          <p:nvPr userDrawn="1"/>
        </p:nvSpPr>
        <p:spPr>
          <a:xfrm>
            <a:off x="2483768" y="6525344"/>
            <a:ext cx="4320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 dirty="0"/>
              <a:t>© Alexandra Coghlan 2023 Introduction to Sustainable Tourism 2</a:t>
            </a:r>
            <a:r>
              <a:rPr lang="en-GB" sz="900" b="1" baseline="30000" dirty="0"/>
              <a:t>nd</a:t>
            </a:r>
            <a:r>
              <a:rPr lang="en-GB" sz="900" b="1" dirty="0"/>
              <a:t> </a:t>
            </a:r>
            <a:r>
              <a:rPr lang="en-GB" sz="900" b="1" dirty="0" err="1"/>
              <a:t>edn</a:t>
            </a:r>
            <a:endParaRPr lang="en-GB" sz="9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HZ9tzP1e84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wFokAxFTK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decolonialfutures.net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Yp5XuGYqqY?feature=oembed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55055"/>
            <a:ext cx="5174047" cy="17231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Tools for sustainable tourism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425" y="1322610"/>
            <a:ext cx="1682850" cy="1682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6253" y="2707205"/>
            <a:ext cx="721796" cy="7217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4374" y="2603243"/>
            <a:ext cx="220271" cy="220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9087" y="0"/>
            <a:ext cx="4814914" cy="3429000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9834" y="4776880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1896" y="6455093"/>
            <a:ext cx="274320" cy="273844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0CFEC368-1D7A-4F81-ABF6-AE0E36BAF64C}" type="slidenum">
              <a:rPr lang="en-US" sz="700"/>
              <a:pPr algn="ctr"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E5379D-69D2-4836-861E-2489CE3999A1}"/>
              </a:ext>
            </a:extLst>
          </p:cNvPr>
          <p:cNvSpPr/>
          <p:nvPr/>
        </p:nvSpPr>
        <p:spPr>
          <a:xfrm>
            <a:off x="6295675" y="4579718"/>
            <a:ext cx="2016221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/>
              <a:t>Lecture 8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766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D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93B6B1-1655-4A66-A3A4-3170B6343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35" y="1098099"/>
            <a:ext cx="6164377" cy="5116433"/>
          </a:xfrm>
          <a:prstGeom prst="rect">
            <a:avLst/>
          </a:prstGeom>
        </p:spPr>
      </p:pic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fld id="{300A01DD-464D-4049-B9DD-FE242312E055}" type="slidenum">
              <a:rPr lang="en-US" sz="1200" b="0">
                <a:solidFill>
                  <a:srgbClr val="FFFFFF"/>
                </a:solidFill>
                <a:latin typeface="+mn-lt"/>
              </a:rPr>
              <a:pPr algn="r" eaLnBrk="1" hangingPunct="1">
                <a:spcAft>
                  <a:spcPts val="600"/>
                </a:spcAft>
              </a:pPr>
              <a:t>10</a:t>
            </a:fld>
            <a:endParaRPr lang="en-US" sz="1200" b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4368E-FBC2-33D3-14F6-7465588A57FC}"/>
              </a:ext>
            </a:extLst>
          </p:cNvPr>
          <p:cNvSpPr txBox="1"/>
          <p:nvPr/>
        </p:nvSpPr>
        <p:spPr>
          <a:xfrm>
            <a:off x="899592" y="62068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Some indicators suggested for Sustainable Tourism </a:t>
            </a:r>
          </a:p>
        </p:txBody>
      </p:sp>
    </p:spTree>
    <p:extLst>
      <p:ext uri="{BB962C8B-B14F-4D97-AF65-F5344CB8AC3E}">
        <p14:creationId xmlns:p14="http://schemas.microsoft.com/office/powerpoint/2010/main" val="26359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D9F12-06A0-41F3-AE0B-3912805F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AU" sz="3700">
                <a:solidFill>
                  <a:schemeClr val="accent1"/>
                </a:solidFill>
              </a:rPr>
              <a:t>Challenges of indicators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6E4E2-E725-48FE-AEDD-4AE86032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fuzzy boundaries of complex tourism systems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incompatible timeframes of monitoring vs. political process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nonlinear relationships between cause &amp; effect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lack of knowledge regarding benchmarks &amp; thresholds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potential incompatibility between environmental, economic &amp; sociocultural outcomes</a:t>
            </a:r>
          </a:p>
          <a:p>
            <a:pPr>
              <a:lnSpc>
                <a:spcPct val="90000"/>
              </a:lnSpc>
            </a:pPr>
            <a:endParaRPr lang="en-AU" sz="1800" dirty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928637" y="6033479"/>
            <a:ext cx="58671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A9D2EA95-766E-4FF7-8D1D-C84260D17C66}" type="slidenum">
              <a:rPr lang="en-US" sz="900" b="0">
                <a:solidFill>
                  <a:schemeClr val="tx1">
                    <a:alpha val="80000"/>
                  </a:schemeClr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11</a:t>
            </a:fld>
            <a:endParaRPr lang="en-US" sz="900" b="0">
              <a:solidFill>
                <a:schemeClr val="tx1">
                  <a:alpha val="8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504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AU" sz="3400">
                <a:solidFill>
                  <a:srgbClr val="FFFFFF"/>
                </a:solidFill>
              </a:rPr>
              <a:t>Limits of acceptable change </a:t>
            </a:r>
          </a:p>
        </p:txBody>
      </p:sp>
      <p:graphicFrame>
        <p:nvGraphicFramePr>
          <p:cNvPr id="47" name="Content Placeholder 4">
            <a:extLst>
              <a:ext uri="{FF2B5EF4-FFF2-40B4-BE49-F238E27FC236}">
                <a16:creationId xmlns:a16="http://schemas.microsoft.com/office/drawing/2014/main" id="{D3107BF2-1972-4C66-99EC-FC2DEFC54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941837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29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268197"/>
            <a:ext cx="6114416" cy="4188373"/>
          </a:xfrm>
          <a:prstGeom prst="rect">
            <a:avLst/>
          </a:prstGeom>
        </p:spPr>
      </p:pic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40" y="1162070"/>
            <a:ext cx="2319735" cy="178117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rgbClr val="FFFFFF"/>
                </a:solidFill>
              </a:rPr>
              <a:t>9 steps of LAC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81" y="3429000"/>
            <a:ext cx="2622651" cy="2427333"/>
          </a:xfrm>
        </p:spPr>
        <p:txBody>
          <a:bodyPr>
            <a:normAutofit fontScale="62500" lnSpcReduction="20000"/>
          </a:bodyPr>
          <a:lstStyle/>
          <a:p>
            <a:pPr marL="0" indent="0" defTabSz="542925">
              <a:buNone/>
            </a:pPr>
            <a:r>
              <a:rPr lang="en-AU" sz="1400" dirty="0"/>
              <a:t>1. Identity areas’ special values, issues &amp; concerns</a:t>
            </a:r>
          </a:p>
          <a:p>
            <a:pPr marL="0" indent="0" defTabSz="542925">
              <a:buNone/>
            </a:pPr>
            <a:r>
              <a:rPr lang="en-AU" sz="1400" dirty="0"/>
              <a:t>2. Identify &amp; describe recreation opportunity classes</a:t>
            </a:r>
          </a:p>
          <a:p>
            <a:pPr marL="0" indent="0" defTabSz="542925">
              <a:buNone/>
            </a:pPr>
            <a:r>
              <a:rPr lang="en-AU" sz="1400" dirty="0"/>
              <a:t>3. Select indicators of resource and social conditions </a:t>
            </a:r>
          </a:p>
          <a:p>
            <a:pPr marL="0" indent="0" defTabSz="542925">
              <a:buNone/>
            </a:pPr>
            <a:r>
              <a:rPr lang="en-AU" sz="1400" dirty="0"/>
              <a:t>4. Inventory existing resource and social conditions </a:t>
            </a:r>
          </a:p>
          <a:p>
            <a:pPr marL="0" indent="0" defTabSz="542925">
              <a:buNone/>
            </a:pPr>
            <a:r>
              <a:rPr lang="en-AU" sz="1400" dirty="0"/>
              <a:t>5. Specify standards for resources and social conditions in each opportunity class </a:t>
            </a:r>
          </a:p>
          <a:p>
            <a:pPr marL="0" indent="0" defTabSz="542925">
              <a:buNone/>
            </a:pPr>
            <a:r>
              <a:rPr lang="en-AU" sz="1400" dirty="0"/>
              <a:t>6. Identify alternative opportunity class allocations </a:t>
            </a:r>
          </a:p>
          <a:p>
            <a:pPr marL="0" indent="0" defTabSz="542925">
              <a:buNone/>
            </a:pPr>
            <a:r>
              <a:rPr lang="en-AU" sz="1400" dirty="0"/>
              <a:t>7. Identify management actions for each alternative </a:t>
            </a:r>
          </a:p>
          <a:p>
            <a:pPr marL="0" indent="0" defTabSz="542925">
              <a:buNone/>
            </a:pPr>
            <a:r>
              <a:rPr lang="en-AU" sz="1400" dirty="0"/>
              <a:t>8. Evaluate and select preferred alternative </a:t>
            </a:r>
          </a:p>
          <a:p>
            <a:pPr marL="0" indent="0" defTabSz="542925">
              <a:buNone/>
            </a:pPr>
            <a:r>
              <a:rPr lang="en-AU" sz="1400" dirty="0"/>
              <a:t>9. Implement actions and monitor conditions.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685270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5CC3DC-6871-F89B-2DFA-D06BCAB89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01" y="690542"/>
            <a:ext cx="6791299" cy="5476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918594-CA88-65F0-610C-873E60AB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2780928"/>
            <a:ext cx="8229600" cy="990600"/>
          </a:xfrm>
        </p:spPr>
        <p:txBody>
          <a:bodyPr/>
          <a:lstStyle/>
          <a:p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Feedback-based </a:t>
            </a:r>
          </a:p>
        </p:txBody>
      </p:sp>
    </p:spTree>
    <p:extLst>
      <p:ext uri="{BB962C8B-B14F-4D97-AF65-F5344CB8AC3E}">
        <p14:creationId xmlns:p14="http://schemas.microsoft.com/office/powerpoint/2010/main" val="1683612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4A77C-591A-E21B-8DE9-462EFCE8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Feedback interventions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8D786-DBAF-E854-9BA0-2B5BBAE00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Less common in tourism, because requires a more holistic approach </a:t>
            </a:r>
          </a:p>
          <a:p>
            <a:r>
              <a:rPr lang="en-AU" dirty="0"/>
              <a:t>Can take several forms: 	</a:t>
            </a:r>
          </a:p>
          <a:p>
            <a:pPr lvl="1"/>
            <a:r>
              <a:rPr lang="en-AU" dirty="0"/>
              <a:t>Shortening length of delays</a:t>
            </a:r>
          </a:p>
          <a:p>
            <a:pPr lvl="1"/>
            <a:r>
              <a:rPr lang="en-AU" dirty="0"/>
              <a:t>Strengthening negative/balancing feedback loops </a:t>
            </a:r>
          </a:p>
          <a:p>
            <a:pPr lvl="1"/>
            <a:r>
              <a:rPr lang="en-AU" dirty="0"/>
              <a:t>Strengthening positive virtuous loops </a:t>
            </a:r>
          </a:p>
          <a:p>
            <a:pPr marL="27432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6282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74BF52-37E5-4749-AFE4-F600DEF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AU" sz="3500" dirty="0">
                <a:solidFill>
                  <a:srgbClr val="FFFFFF"/>
                </a:solidFill>
              </a:rPr>
              <a:t>Shorten length of delays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B7524-BD96-4A21-876A-9F86416D4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700" dirty="0"/>
              <a:t>Links to the archetype of the tragedy of the commons which is a big issue in sustainable tourism </a:t>
            </a:r>
          </a:p>
          <a:p>
            <a:pPr marL="0" indent="0">
              <a:buNone/>
            </a:pPr>
            <a:endParaRPr lang="en-AU" sz="1700" dirty="0"/>
          </a:p>
          <a:p>
            <a:pPr marL="0" indent="0">
              <a:buNone/>
            </a:pPr>
            <a:r>
              <a:rPr lang="en-AU" sz="1700" dirty="0"/>
              <a:t>Smart tech which provides instant feedback (e.g. water usage in a shower, length of queues/traffic at an attraction, etc.) </a:t>
            </a:r>
          </a:p>
          <a:p>
            <a:pPr marL="0" indent="0">
              <a:buNone/>
            </a:pPr>
            <a:endParaRPr lang="en-AU" sz="1700" dirty="0"/>
          </a:p>
          <a:p>
            <a:pPr marL="0" indent="0">
              <a:buNone/>
            </a:pPr>
            <a:r>
              <a:rPr lang="en-AU" sz="1700" dirty="0"/>
              <a:t>Also tools like carbon calculators, to see carbon footprint </a:t>
            </a:r>
            <a:r>
              <a:rPr lang="en-AU" sz="1700" i="1" dirty="0"/>
              <a:t>before </a:t>
            </a:r>
            <a:r>
              <a:rPr lang="en-AU" sz="1700" dirty="0"/>
              <a:t>travelling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04684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74BF52-37E5-4749-AFE4-F600DEF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45" y="2403770"/>
            <a:ext cx="2751212" cy="2399869"/>
          </a:xfrm>
        </p:spPr>
        <p:txBody>
          <a:bodyPr>
            <a:normAutofit/>
          </a:bodyPr>
          <a:lstStyle/>
          <a:p>
            <a:pPr algn="ctr"/>
            <a:r>
              <a:rPr lang="en-AU" sz="3000" dirty="0">
                <a:solidFill>
                  <a:srgbClr val="FFFFFF"/>
                </a:solidFill>
              </a:rPr>
              <a:t>Strengthening negative feedback loops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B7524-BD96-4A21-876A-9F86416D4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700" dirty="0"/>
              <a:t>A negative feedback loop is one that keeps the system balanced, i.e. in a given state, so best used early on! </a:t>
            </a:r>
          </a:p>
          <a:p>
            <a:pPr marL="0" indent="0">
              <a:buNone/>
            </a:pPr>
            <a:endParaRPr lang="en-AU" sz="1700" dirty="0"/>
          </a:p>
          <a:p>
            <a:pPr marL="0" indent="0">
              <a:buNone/>
            </a:pPr>
            <a:r>
              <a:rPr lang="en-AU" sz="1700" dirty="0"/>
              <a:t>Find feedback relationships which can stabilise the system </a:t>
            </a:r>
          </a:p>
          <a:p>
            <a:pPr marL="0" indent="0">
              <a:buNone/>
            </a:pPr>
            <a:endParaRPr lang="en-AU" sz="1700" dirty="0"/>
          </a:p>
          <a:p>
            <a:pPr marL="0" indent="0">
              <a:buNone/>
            </a:pPr>
            <a:r>
              <a:rPr lang="en-AU" sz="1700" dirty="0"/>
              <a:t>e.g. new some of the new policies to manage Airbnb rentals -&gt; the aim is to stop the switching of housing stock from rentals to short-term holidays lets, so use economic penalties for switching.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0208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74BF52-37E5-4749-AFE4-F600DEF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45" y="2403770"/>
            <a:ext cx="2751212" cy="2399869"/>
          </a:xfrm>
        </p:spPr>
        <p:txBody>
          <a:bodyPr>
            <a:normAutofit/>
          </a:bodyPr>
          <a:lstStyle/>
          <a:p>
            <a:pPr algn="ctr"/>
            <a:r>
              <a:rPr lang="en-AU" sz="3000" dirty="0">
                <a:solidFill>
                  <a:srgbClr val="FFFFFF"/>
                </a:solidFill>
              </a:rPr>
              <a:t>Strengthening positive feedback loops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B7524-BD96-4A21-876A-9F86416D4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700" dirty="0"/>
              <a:t>A positive feedback loop is one that will move the system to a new state, so can repair a system that has already has negative impacts</a:t>
            </a:r>
          </a:p>
          <a:p>
            <a:pPr marL="0" indent="0">
              <a:buNone/>
            </a:pPr>
            <a:endParaRPr lang="en-AU" sz="1700" dirty="0"/>
          </a:p>
          <a:p>
            <a:pPr marL="0" indent="0">
              <a:buNone/>
            </a:pPr>
            <a:r>
              <a:rPr lang="en-AU" sz="1700" dirty="0"/>
              <a:t>Find feedback relationships which can move the system to a desirable state </a:t>
            </a:r>
          </a:p>
          <a:p>
            <a:pPr marL="0" indent="0">
              <a:buNone/>
            </a:pPr>
            <a:endParaRPr lang="en-AU" sz="1700" dirty="0"/>
          </a:p>
          <a:p>
            <a:pPr marL="0" indent="0">
              <a:buNone/>
            </a:pPr>
            <a:r>
              <a:rPr lang="en-AU" sz="1700" dirty="0"/>
              <a:t>e.g. switching livelihoods from poaching to ecotourism and putting the benefits back into the community, e.g. Masai conservancy models 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553726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5AB4-D655-8F91-3889-E51AEFDA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Online Media 3" title="Nashulai Maasai Conservancy">
            <a:hlinkClick r:id="" action="ppaction://media"/>
            <a:extLst>
              <a:ext uri="{FF2B5EF4-FFF2-40B4-BE49-F238E27FC236}">
                <a16:creationId xmlns:a16="http://schemas.microsoft.com/office/drawing/2014/main" id="{09DB150C-6DDB-0FC7-9FFF-40E4A443BF9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9632" y="1628800"/>
            <a:ext cx="7106819" cy="40154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78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1161"/>
            <a:ext cx="2647206" cy="5403370"/>
          </a:xfrm>
        </p:spPr>
        <p:txBody>
          <a:bodyPr>
            <a:normAutofit/>
          </a:bodyPr>
          <a:lstStyle/>
          <a:p>
            <a:r>
              <a:rPr lang="en-AU" sz="3400" b="1" dirty="0">
                <a:solidFill>
                  <a:srgbClr val="FFFFFF"/>
                </a:solidFill>
              </a:rPr>
              <a:t>USING SYSTEMS THINKING &amp; Intervention</a:t>
            </a:r>
            <a:br>
              <a:rPr lang="en-AU" sz="3400" b="1" dirty="0">
                <a:solidFill>
                  <a:srgbClr val="FFFFFF"/>
                </a:solidFill>
              </a:rPr>
            </a:br>
            <a:r>
              <a:rPr lang="en-AU" sz="3400" b="1" dirty="0">
                <a:solidFill>
                  <a:srgbClr val="FFFFFF"/>
                </a:solidFill>
              </a:rPr>
              <a:t>Points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799F6B-888A-4CE0-881F-9C3D1E8AFC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613792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6239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5CC3DC-6871-F89B-2DFA-D06BCAB89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01" y="690542"/>
            <a:ext cx="6791299" cy="5476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918594-CA88-65F0-610C-873E60AB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824" y="2708920"/>
            <a:ext cx="8229600" cy="990600"/>
          </a:xfrm>
        </p:spPr>
        <p:txBody>
          <a:bodyPr/>
          <a:lstStyle/>
          <a:p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Design-based </a:t>
            </a:r>
          </a:p>
        </p:txBody>
      </p:sp>
    </p:spTree>
    <p:extLst>
      <p:ext uri="{BB962C8B-B14F-4D97-AF65-F5344CB8AC3E}">
        <p14:creationId xmlns:p14="http://schemas.microsoft.com/office/powerpoint/2010/main" val="3815453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C703-2AF4-49A0-63C1-5BF2C33A9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Design-based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2A3CB-30AC-57B1-DD53-F4F3AA67D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/>
                </a:solidFill>
              </a:rPr>
              <a:t>More holistic again, and requiring greater collaboration and vision setting (see Lecture 7)</a:t>
            </a:r>
          </a:p>
          <a:p>
            <a:r>
              <a:rPr lang="en-GB" sz="2400" i="0" dirty="0">
                <a:solidFill>
                  <a:schemeClr val="accent4"/>
                </a:solidFill>
                <a:effectLst/>
              </a:rPr>
              <a:t>Can use three different approaches: </a:t>
            </a:r>
          </a:p>
          <a:p>
            <a:pPr lvl="2"/>
            <a:r>
              <a:rPr lang="en-GB" dirty="0">
                <a:solidFill>
                  <a:schemeClr val="accent4"/>
                </a:solidFill>
              </a:rPr>
              <a:t>The structure of information flows (who does/doesn’t have access to info)</a:t>
            </a:r>
          </a:p>
          <a:p>
            <a:pPr lvl="2"/>
            <a:r>
              <a:rPr lang="en-GB" dirty="0">
                <a:solidFill>
                  <a:schemeClr val="accent4"/>
                </a:solidFill>
              </a:rPr>
              <a:t>The rules of the system (such as incentives, punishments, constraints).</a:t>
            </a:r>
          </a:p>
          <a:p>
            <a:pPr lvl="2"/>
            <a:r>
              <a:rPr lang="en-GB" i="0" dirty="0">
                <a:solidFill>
                  <a:schemeClr val="accent4"/>
                </a:solidFill>
                <a:effectLst/>
              </a:rPr>
              <a:t>The power to add, change, evolve, or self-organize system structure.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844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FE1151-0D14-4504-950C-EAFF3F3B9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9F4DAE-D0C6-4D03-A1ED-A5F5C826A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F6D14CB-71F7-47ED-B06E-5FA262A1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F3E8156-726C-4AB4-9521-33E6A4C43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CA7C0D9-C629-4C86-8B54-07006FC1B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6B7AFD9-E249-432F-85FD-DC2F4E768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7C24C62-E9E6-4E0A-8855-A47F435BF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FF628F9-597E-4120-9EEF-017B857A0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577406C-45C4-4C96-98FC-DBFA28B44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26A26F9-274A-48EF-BB7D-E0C8EA254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06A55F0F-DF8C-41D3-A6F7-936F4889E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52952BD-E81C-4422-9FC3-38921BEE0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547F221-63E0-44E1-AF13-8C8776FA7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A309391-0E7C-4A18-B861-19D1C76C4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B4CD058-5549-4D4C-B804-E2C0D48E4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030C2E4-7A11-43C9-B699-68BFE37FE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B5FED9E-3C99-4661-9D1D-4314A83E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6A1647D-EF37-4A87-B92F-BE8AAD59D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6131042-DFB6-4FEE-915B-06C44E402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76E51552-16F9-47F1-BDD1-E4DB3D95B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6B8D369-7D22-49ED-AD82-0B7A460F4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178DEAEF-5CE8-4AA3-9ACA-7C28589CB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5D27EAFD-D0DE-43D4-9D1B-9AEFBF14D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4D3ABC-09C0-48E7-AA0A-0907A545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E9ED457-A0AC-4B64-9428-D7AA91A69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3CCDDEAD-1A32-443F-ADEA-61F1AA0CC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12DAEA5-8744-49F1-9CF4-2110071FE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1AE570-E033-412F-94A2-A44A8C24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3" y="2358391"/>
            <a:ext cx="2624234" cy="2453676"/>
          </a:xfrm>
        </p:spPr>
        <p:txBody>
          <a:bodyPr>
            <a:normAutofit/>
          </a:bodyPr>
          <a:lstStyle/>
          <a:p>
            <a:pPr algn="ctr"/>
            <a:r>
              <a:rPr lang="en-US" sz="3100" dirty="0">
                <a:solidFill>
                  <a:srgbClr val="FFFFFF"/>
                </a:solidFill>
              </a:rPr>
              <a:t>The rules of the system</a:t>
            </a:r>
            <a:endParaRPr lang="en-AU" sz="3100" dirty="0">
              <a:solidFill>
                <a:srgbClr val="FFFFFF"/>
              </a:solidFill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6970A32-FB32-4881-8378-298B88BED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6448" y="803186"/>
            <a:ext cx="4701761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99CC5-CF77-4D0A-8FAD-1A995234A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629" y="2468329"/>
            <a:ext cx="4711405" cy="25402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Governance processes, e.g. ESG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Permits (e.g. entry permits, professional competencies)</a:t>
            </a:r>
          </a:p>
          <a:p>
            <a:pPr>
              <a:lnSpc>
                <a:spcPct val="90000"/>
              </a:lnSpc>
            </a:pPr>
            <a:r>
              <a:rPr lang="en-AU" sz="1900" dirty="0"/>
              <a:t>Prizes and awards </a:t>
            </a:r>
          </a:p>
          <a:p>
            <a:pPr>
              <a:lnSpc>
                <a:spcPct val="90000"/>
              </a:lnSpc>
            </a:pPr>
            <a:r>
              <a:rPr lang="en-AU" sz="1900" dirty="0"/>
              <a:t>Marketing and demarketing activities</a:t>
            </a:r>
          </a:p>
          <a:p>
            <a:pPr>
              <a:lnSpc>
                <a:spcPct val="90000"/>
              </a:lnSpc>
            </a:pPr>
            <a:r>
              <a:rPr lang="en-AU" sz="1900" dirty="0"/>
              <a:t> </a:t>
            </a:r>
            <a:r>
              <a:rPr lang="en-AU" sz="1900" dirty="0" err="1"/>
              <a:t>ALterna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91539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Demarketing: selective vs general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457" y="1820334"/>
            <a:ext cx="746807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7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B40ED-E85E-4BA9-B88B-8D55A491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Online Media 6" title="B Corp Anthem 2018">
            <a:hlinkClick r:id="" action="ppaction://media"/>
            <a:extLst>
              <a:ext uri="{FF2B5EF4-FFF2-40B4-BE49-F238E27FC236}">
                <a16:creationId xmlns:a16="http://schemas.microsoft.com/office/drawing/2014/main" id="{481FCFAB-ECB3-48AC-BED3-BA3A9D12209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6634" y="1526457"/>
            <a:ext cx="7350732" cy="41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82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D260-FFFB-4216-9C09-7DE32A511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PATAGONIA – B Corp.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B239CA-7F33-4AA7-9EBB-4A8CD99E2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373" y="1675227"/>
            <a:ext cx="817525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27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307398-4B75-4475-8D0A-4D90CD0EB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89" y="624825"/>
            <a:ext cx="3840085" cy="16927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latin typeface="+mn-lt"/>
              </a:rPr>
              <a:t>Codes of practice </a:t>
            </a:r>
            <a:br>
              <a:rPr lang="en-US" sz="3700" dirty="0">
                <a:latin typeface="+mn-lt"/>
              </a:rPr>
            </a:br>
            <a:endParaRPr lang="en-AU" sz="3700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01D097-36EE-4D2A-8C3C-6B398A7C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Negatives:	</a:t>
            </a:r>
          </a:p>
          <a:p>
            <a:pPr marL="0" indent="0">
              <a:buNone/>
            </a:pPr>
            <a:r>
              <a:rPr lang="en-US" sz="1600"/>
              <a:t>-  voluntaryno </a:t>
            </a:r>
            <a:r>
              <a:rPr lang="en-US" sz="1600" dirty="0"/>
              <a:t>timelines</a:t>
            </a:r>
          </a:p>
          <a:p>
            <a:pPr>
              <a:buFontTx/>
              <a:buChar char="-"/>
            </a:pPr>
            <a:r>
              <a:rPr lang="en-US" sz="1600" dirty="0"/>
              <a:t>voluntary </a:t>
            </a:r>
          </a:p>
          <a:p>
            <a:pPr>
              <a:buFontTx/>
              <a:buChar char="-"/>
            </a:pPr>
            <a:r>
              <a:rPr lang="en-US" sz="1600" dirty="0"/>
              <a:t>vague, general	  	</a:t>
            </a:r>
          </a:p>
          <a:p>
            <a:pPr>
              <a:buFontTx/>
              <a:buChar char="-"/>
            </a:pPr>
            <a:r>
              <a:rPr lang="en-US" sz="1600" dirty="0"/>
              <a:t>self-regulated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Positives: 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206365" y="6356350"/>
            <a:ext cx="87439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933B13DA-DFB9-4407-B271-18C287EA668F}" type="slidenum">
              <a:rPr lang="en-AU" b="0">
                <a:latin typeface="+mn-lt"/>
              </a:rPr>
              <a:pPr eaLnBrk="1" hangingPunct="1">
                <a:spcAft>
                  <a:spcPts val="600"/>
                </a:spcAft>
              </a:pPr>
              <a:t>26</a:t>
            </a:fld>
            <a:endParaRPr lang="en-AU" b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205DD0-DCAD-46EE-A5A2-4AFB942FD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80" r="24183" b="-2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7246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79B32-AF3B-4357-9D8F-276EBBA5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Whale watching code for boats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Whale and dolphin watching distance off sticker">
            <a:extLst>
              <a:ext uri="{FF2B5EF4-FFF2-40B4-BE49-F238E27FC236}">
                <a16:creationId xmlns:a16="http://schemas.microsoft.com/office/drawing/2014/main" id="{AC4C60FD-0DA2-43A6-A37C-23C779519A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299" y="2509911"/>
            <a:ext cx="841607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94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igure 12.6 Importance attributed by tourists to specific priorities for future tourism development of the Vinschgau/Venosta Valley (n=419). Note Averages calculated on a scale from 1=not important at all to 5=extremely important.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59417" y="2753936"/>
            <a:ext cx="8424936" cy="36483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68580" tIns="34290" rIns="68580" bIns="34290" numCol="1" rtlCol="0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1600">
                <a:solidFill>
                  <a:srgbClr val="000000"/>
                </a:solidFill>
              </a:rPr>
              <a:t>Ecolabels operate on the supply side of sustainable tourism and are understood to establish business compliance with external standards of positive environmental performance</a:t>
            </a:r>
          </a:p>
          <a:p>
            <a:pPr marL="0" indent="0">
              <a:lnSpc>
                <a:spcPct val="90000"/>
              </a:lnSpc>
              <a:buNone/>
            </a:pPr>
            <a:endParaRPr lang="en-AU" sz="160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sz="1600">
                <a:solidFill>
                  <a:srgbClr val="000000"/>
                </a:solidFill>
              </a:rPr>
              <a:t>Widely available over the last 30 years, 47 different schemes exist but only adopted by 1% of tourism businesses. </a:t>
            </a:r>
          </a:p>
          <a:p>
            <a:pPr marL="0" indent="0">
              <a:lnSpc>
                <a:spcPct val="90000"/>
              </a:lnSpc>
              <a:buNone/>
            </a:pPr>
            <a:endParaRPr lang="en-AU" sz="1600" i="1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sz="1600">
                <a:solidFill>
                  <a:srgbClr val="000000"/>
                </a:solidFill>
              </a:rPr>
              <a:t>They are seen to serve three general purposes: </a:t>
            </a:r>
          </a:p>
          <a:p>
            <a:pPr marL="0" indent="0">
              <a:lnSpc>
                <a:spcPct val="90000"/>
              </a:lnSpc>
              <a:buNone/>
            </a:pPr>
            <a:endParaRPr lang="en-AU" sz="1600">
              <a:solidFill>
                <a:srgbClr val="000000"/>
              </a:solidFill>
            </a:endParaRPr>
          </a:p>
          <a:p>
            <a:pPr marL="333375" indent="0">
              <a:lnSpc>
                <a:spcPct val="90000"/>
              </a:lnSpc>
              <a:buNone/>
            </a:pPr>
            <a:r>
              <a:rPr lang="en-AU" sz="1600" i="1">
                <a:solidFill>
                  <a:srgbClr val="000000"/>
                </a:solidFill>
              </a:rPr>
              <a:t>1. Standardise desirable environmental performance levels across the sector, </a:t>
            </a:r>
          </a:p>
          <a:p>
            <a:pPr marL="333375" indent="0">
              <a:lnSpc>
                <a:spcPct val="90000"/>
              </a:lnSpc>
              <a:buNone/>
            </a:pPr>
            <a:r>
              <a:rPr lang="en-AU" sz="1600" i="1">
                <a:solidFill>
                  <a:srgbClr val="000000"/>
                </a:solidFill>
              </a:rPr>
              <a:t>2. Ensure certified businesses understand and meet those performance levels </a:t>
            </a:r>
          </a:p>
          <a:p>
            <a:pPr marL="333375" indent="0">
              <a:lnSpc>
                <a:spcPct val="90000"/>
              </a:lnSpc>
              <a:buNone/>
            </a:pPr>
            <a:r>
              <a:rPr lang="en-AU" sz="1600" i="1">
                <a:solidFill>
                  <a:srgbClr val="000000"/>
                </a:solidFill>
              </a:rPr>
              <a:t>3. Serve as competitive point of difference for a market looking for green products. </a:t>
            </a:r>
          </a:p>
          <a:p>
            <a:pPr marL="333375" indent="0">
              <a:lnSpc>
                <a:spcPct val="90000"/>
              </a:lnSpc>
              <a:buNone/>
            </a:pPr>
            <a:endParaRPr lang="en-AU" sz="1300" i="1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16CBD-656F-4AD9-85D5-E06FD9A31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20688"/>
            <a:ext cx="7200800" cy="195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55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0429942-C8BC-45FE-B2EF-ED5C1560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12489"/>
            <a:ext cx="2153321" cy="2156621"/>
          </a:xfrm>
        </p:spPr>
        <p:txBody>
          <a:bodyPr anchor="t">
            <a:normAutofit/>
          </a:bodyPr>
          <a:lstStyle/>
          <a:p>
            <a:r>
              <a:rPr lang="en-AU" sz="3100">
                <a:solidFill>
                  <a:srgbClr val="FFFFFF"/>
                </a:solidFill>
              </a:rPr>
              <a:t>Ecolabels: pros and cons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9D703-5915-4EAB-983E-F77D55B72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33407" y="1387188"/>
            <a:ext cx="2194560" cy="436384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r>
              <a:rPr lang="en-AU" sz="1400" i="1" dirty="0"/>
              <a:t>Low implementation costs, when compared to government regulations. </a:t>
            </a:r>
          </a:p>
          <a:p>
            <a:pPr lvl="0">
              <a:lnSpc>
                <a:spcPct val="90000"/>
              </a:lnSpc>
            </a:pPr>
            <a:endParaRPr lang="en-AU" sz="1400" i="1" dirty="0"/>
          </a:p>
          <a:p>
            <a:pPr lvl="0">
              <a:lnSpc>
                <a:spcPct val="90000"/>
              </a:lnSpc>
            </a:pPr>
            <a:r>
              <a:rPr lang="en-AU" sz="1400" i="1" dirty="0"/>
              <a:t>Cost savings from operating more efficiently. </a:t>
            </a:r>
          </a:p>
          <a:p>
            <a:pPr lvl="0">
              <a:lnSpc>
                <a:spcPct val="90000"/>
              </a:lnSpc>
            </a:pPr>
            <a:endParaRPr lang="en-AU" sz="1400" i="1" dirty="0"/>
          </a:p>
          <a:p>
            <a:pPr lvl="0">
              <a:lnSpc>
                <a:spcPct val="90000"/>
              </a:lnSpc>
            </a:pPr>
            <a:r>
              <a:rPr lang="en-AU" sz="1400" i="1" dirty="0"/>
              <a:t>Marketing advantages for the environmentally-conscious tourism market</a:t>
            </a:r>
          </a:p>
          <a:p>
            <a:pPr marL="0" indent="0">
              <a:lnSpc>
                <a:spcPct val="90000"/>
              </a:lnSpc>
              <a:buNone/>
            </a:pPr>
            <a:endParaRPr lang="en-AU" sz="1400" i="1" dirty="0"/>
          </a:p>
          <a:p>
            <a:pPr lvl="0">
              <a:lnSpc>
                <a:spcPct val="90000"/>
              </a:lnSpc>
            </a:pPr>
            <a:r>
              <a:rPr lang="en-AU" sz="1400" i="1" dirty="0"/>
              <a:t>Credibility through the third party auditing system. </a:t>
            </a:r>
          </a:p>
          <a:p>
            <a:pPr>
              <a:lnSpc>
                <a:spcPct val="90000"/>
              </a:lnSpc>
            </a:pPr>
            <a:endParaRPr lang="en-AU" sz="1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4638E5-C3F0-4CBC-88E5-6E074DD7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192" y="1387188"/>
            <a:ext cx="2690560" cy="436384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r>
              <a:rPr lang="en-AU" sz="1400" i="1" dirty="0"/>
              <a:t>The cost of implementation, as businesses sign up to the certification program and must complete the paperwork associated with the environmental performance (and change their practices in some cases). </a:t>
            </a:r>
          </a:p>
          <a:p>
            <a:pPr lvl="0">
              <a:lnSpc>
                <a:spcPct val="90000"/>
              </a:lnSpc>
            </a:pPr>
            <a:endParaRPr lang="en-AU" sz="1400" i="1" dirty="0"/>
          </a:p>
          <a:p>
            <a:pPr lvl="0">
              <a:lnSpc>
                <a:spcPct val="90000"/>
              </a:lnSpc>
            </a:pPr>
            <a:r>
              <a:rPr lang="en-AU" sz="1400" i="1" dirty="0"/>
              <a:t>The low level of consumer awareness of labels, reducing any marketing advantage. </a:t>
            </a:r>
          </a:p>
          <a:p>
            <a:pPr lvl="0">
              <a:lnSpc>
                <a:spcPct val="90000"/>
              </a:lnSpc>
            </a:pPr>
            <a:endParaRPr lang="en-AU" sz="1400" i="1" dirty="0"/>
          </a:p>
          <a:p>
            <a:pPr lvl="0">
              <a:lnSpc>
                <a:spcPct val="90000"/>
              </a:lnSpc>
            </a:pPr>
            <a:r>
              <a:rPr lang="en-AU" sz="1400" i="1" dirty="0"/>
              <a:t>The variability in quality and issue of credibility between programs </a:t>
            </a:r>
          </a:p>
          <a:p>
            <a:pPr lvl="0">
              <a:lnSpc>
                <a:spcPct val="90000"/>
              </a:lnSpc>
            </a:pPr>
            <a:endParaRPr lang="en-AU" sz="1400" i="1" dirty="0"/>
          </a:p>
          <a:p>
            <a:pPr lvl="0">
              <a:lnSpc>
                <a:spcPct val="90000"/>
              </a:lnSpc>
            </a:pPr>
            <a:r>
              <a:rPr lang="en-AU" sz="1400" i="1" dirty="0"/>
              <a:t>The lack of a measure of the effectiveness of ecolabels </a:t>
            </a:r>
          </a:p>
          <a:p>
            <a:pPr lvl="0">
              <a:lnSpc>
                <a:spcPct val="90000"/>
              </a:lnSpc>
            </a:pPr>
            <a:endParaRPr lang="en-AU" sz="1400" i="1" dirty="0"/>
          </a:p>
          <a:p>
            <a:pPr lvl="0">
              <a:lnSpc>
                <a:spcPct val="90000"/>
              </a:lnSpc>
            </a:pPr>
            <a:r>
              <a:rPr lang="en-AU" sz="1400" i="1" dirty="0"/>
              <a:t>The issue of inequality in developing countries. </a:t>
            </a:r>
          </a:p>
          <a:p>
            <a:pPr>
              <a:lnSpc>
                <a:spcPct val="90000"/>
              </a:lnSpc>
            </a:pPr>
            <a:endParaRPr lang="en-AU" sz="1100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F27215C-1347-4662-B9F1-297FC6AEE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118745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1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6D0A0-B09C-4007-A0D8-001D4739C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11161"/>
            <a:ext cx="3095183" cy="54033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Four different types of intervention points  	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BC2E00-03F8-47C4-81AB-29F02EDA1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946892"/>
              </p:ext>
            </p:extLst>
          </p:nvPr>
        </p:nvGraphicFramePr>
        <p:xfrm>
          <a:off x="3724212" y="642938"/>
          <a:ext cx="5229969" cy="621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701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5CC3DC-6871-F89B-2DFA-D06BCAB89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01" y="690542"/>
            <a:ext cx="6791299" cy="5476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918594-CA88-65F0-610C-873E60AB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824" y="2708920"/>
            <a:ext cx="8229600" cy="990600"/>
          </a:xfrm>
        </p:spPr>
        <p:txBody>
          <a:bodyPr/>
          <a:lstStyle/>
          <a:p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Intent-based </a:t>
            </a:r>
          </a:p>
        </p:txBody>
      </p:sp>
    </p:spTree>
    <p:extLst>
      <p:ext uri="{BB962C8B-B14F-4D97-AF65-F5344CB8AC3E}">
        <p14:creationId xmlns:p14="http://schemas.microsoft.com/office/powerpoint/2010/main" val="1674974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C703-2AF4-49A0-63C1-5BF2C33A9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Intent-based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2A3CB-30AC-57B1-DD53-F4F3AA67D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/>
                </a:solidFill>
              </a:rPr>
              <a:t>Requires resetting the whole way of thinking and what we are striving for</a:t>
            </a:r>
          </a:p>
          <a:p>
            <a:r>
              <a:rPr lang="en-GB" sz="2400" i="0" dirty="0">
                <a:solidFill>
                  <a:schemeClr val="accent4"/>
                </a:solidFill>
                <a:effectLst/>
              </a:rPr>
              <a:t>Can use two (main) approaches: </a:t>
            </a:r>
          </a:p>
          <a:p>
            <a:pPr lvl="1"/>
            <a:r>
              <a:rPr lang="en-GB" sz="1400" b="1" i="0" dirty="0">
                <a:solidFill>
                  <a:schemeClr val="accent4"/>
                </a:solidFill>
                <a:effectLst/>
              </a:rPr>
              <a:t>The goals of the system.</a:t>
            </a:r>
          </a:p>
          <a:p>
            <a:pPr lvl="1"/>
            <a:r>
              <a:rPr lang="en-GB" sz="1400" b="1" i="0" dirty="0">
                <a:solidFill>
                  <a:schemeClr val="accent4"/>
                </a:solidFill>
                <a:effectLst/>
              </a:rPr>
              <a:t>The mindset or paradigm out of which the system — its goals, structure, rules, delays, parameters - arises  </a:t>
            </a:r>
          </a:p>
          <a:p>
            <a:pPr lvl="1"/>
            <a:endParaRPr lang="en-GB" sz="1400" b="1" i="0" dirty="0">
              <a:solidFill>
                <a:schemeClr val="accent4"/>
              </a:solidFill>
              <a:effectLst/>
            </a:endParaRPr>
          </a:p>
          <a:p>
            <a:pPr marL="180975" indent="-157163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chemeClr val="accent4"/>
                </a:solidFill>
              </a:rPr>
              <a:t>The third item under intent-based sits on the edge of what is known, e.g. is this all just a simulation?</a:t>
            </a:r>
          </a:p>
          <a:p>
            <a:pPr marL="23971" indent="10547">
              <a:lnSpc>
                <a:spcPct val="120000"/>
              </a:lnSpc>
              <a:spcBef>
                <a:spcPts val="0"/>
              </a:spcBef>
              <a:buNone/>
            </a:pPr>
            <a:endParaRPr lang="en-GB" sz="1800" b="1" dirty="0">
              <a:solidFill>
                <a:schemeClr val="accent4"/>
              </a:solidFill>
            </a:endParaRPr>
          </a:p>
          <a:p>
            <a:pPr marL="23971" indent="10547">
              <a:lnSpc>
                <a:spcPct val="120000"/>
              </a:lnSpc>
              <a:spcBef>
                <a:spcPts val="0"/>
              </a:spcBef>
              <a:buNone/>
            </a:pPr>
            <a:endParaRPr lang="en-GB" sz="1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01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goals of the system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BB68D3-298E-43A0-9C33-2A831A56C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r>
              <a:rPr lang="en-AU" sz="1700" dirty="0"/>
              <a:t>All the alternative economic models </a:t>
            </a:r>
          </a:p>
          <a:p>
            <a:r>
              <a:rPr lang="en-AU" sz="1700" dirty="0"/>
              <a:t>But be careful around the notion of growth </a:t>
            </a:r>
          </a:p>
          <a:p>
            <a:r>
              <a:rPr lang="en-AU" sz="1700" dirty="0"/>
              <a:t>Regenerative tourism (see Lecture 11) </a:t>
            </a:r>
          </a:p>
        </p:txBody>
      </p:sp>
    </p:spTree>
    <p:extLst>
      <p:ext uri="{BB962C8B-B14F-4D97-AF65-F5344CB8AC3E}">
        <p14:creationId xmlns:p14="http://schemas.microsoft.com/office/powerpoint/2010/main" val="4015625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2C5C6-4D8C-4325-885E-A48808BB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Alternative economic models</a:t>
            </a:r>
            <a:endParaRPr lang="en-AU" sz="37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21CCD-A0AC-4E64-B77C-23D4D610C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14" y="681651"/>
            <a:ext cx="2747048" cy="238306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806CC3A-88A4-4BEA-84A4-D9BA53BBB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14" y="4022860"/>
            <a:ext cx="2747048" cy="19229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9DB98-4BE4-425A-B84E-9C4C7B6F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99889"/>
            <a:ext cx="4310390" cy="2987543"/>
          </a:xfrm>
        </p:spPr>
        <p:txBody>
          <a:bodyPr anchor="t">
            <a:normAutofit/>
          </a:bodyPr>
          <a:lstStyle/>
          <a:p>
            <a:r>
              <a:rPr lang="en-US" sz="2100">
                <a:solidFill>
                  <a:srgbClr val="FFFFFF"/>
                </a:solidFill>
              </a:rPr>
              <a:t>Circular economy </a:t>
            </a:r>
          </a:p>
          <a:p>
            <a:r>
              <a:rPr lang="en-US" sz="2100">
                <a:solidFill>
                  <a:srgbClr val="FFFFFF"/>
                </a:solidFill>
              </a:rPr>
              <a:t>Green economy </a:t>
            </a:r>
          </a:p>
          <a:p>
            <a:r>
              <a:rPr lang="en-US" sz="2100">
                <a:solidFill>
                  <a:srgbClr val="FFFFFF"/>
                </a:solidFill>
              </a:rPr>
              <a:t>Shared economy </a:t>
            </a:r>
          </a:p>
          <a:p>
            <a:r>
              <a:rPr lang="en-US" sz="2100">
                <a:solidFill>
                  <a:srgbClr val="FFFFFF"/>
                </a:solidFill>
              </a:rPr>
              <a:t>Gift economy </a:t>
            </a:r>
          </a:p>
          <a:p>
            <a:endParaRPr lang="en-US" sz="2100">
              <a:solidFill>
                <a:srgbClr val="FFFFFF"/>
              </a:solidFill>
            </a:endParaRPr>
          </a:p>
          <a:p>
            <a:endParaRPr lang="en-AU" sz="2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72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3500" dirty="0">
                <a:solidFill>
                  <a:srgbClr val="FFFFFF"/>
                </a:solidFill>
              </a:rPr>
              <a:t>paradigm guiding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the system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BB68D3-298E-43A0-9C33-2A831A56C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030" y="484187"/>
            <a:ext cx="5050827" cy="5248656"/>
          </a:xfrm>
        </p:spPr>
        <p:txBody>
          <a:bodyPr anchor="ctr">
            <a:normAutofit/>
          </a:bodyPr>
          <a:lstStyle/>
          <a:p>
            <a:r>
              <a:rPr lang="en-AU" sz="1700" dirty="0"/>
              <a:t>One changing “paradigm” in tourism is the push towards focussing on hosts rather than tourists – i.e. visitation is determined by host happiness </a:t>
            </a:r>
          </a:p>
          <a:p>
            <a:endParaRPr lang="en-AU" sz="1700" dirty="0"/>
          </a:p>
          <a:p>
            <a:r>
              <a:rPr lang="en-AU" sz="1700" dirty="0"/>
              <a:t>A deeper paradigm change would be something like decolonial thinking, e.g. the collective </a:t>
            </a:r>
            <a:r>
              <a:rPr lang="en-AU" sz="1400" b="1" i="1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Gesturing Towards Decolonial Futures</a:t>
            </a:r>
            <a:endParaRPr lang="en-AU" sz="1700" b="1" i="1" dirty="0">
              <a:solidFill>
                <a:schemeClr val="accent4"/>
              </a:solidFill>
            </a:endParaRPr>
          </a:p>
          <a:p>
            <a:endParaRPr lang="en-AU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2E3B0-497D-E501-693F-F06C0F109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620" y="4178843"/>
            <a:ext cx="3493142" cy="18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3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752C-9456-BB38-B0D9-3B369821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Deep paradigm changes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15EA5-FCD8-2E0F-5744-C40964C1F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Questioning all assumptions, e.g. growth, lack/not enough for everyone/competition, progress and development, etc. </a:t>
            </a:r>
          </a:p>
          <a:p>
            <a:r>
              <a:rPr lang="en-AU" dirty="0"/>
              <a:t>Re-evaluating the role of the expert/science, vs local, felt knowledge</a:t>
            </a:r>
          </a:p>
          <a:p>
            <a:r>
              <a:rPr lang="en-AU" dirty="0"/>
              <a:t>Big questions of consciousness, connection, etc. </a:t>
            </a:r>
          </a:p>
          <a:p>
            <a:endParaRPr lang="en-AU" dirty="0"/>
          </a:p>
          <a:p>
            <a:r>
              <a:rPr lang="en-AU" dirty="0"/>
              <a:t>Showing up in a big way around questions of Artificial Intelligence. </a:t>
            </a:r>
          </a:p>
        </p:txBody>
      </p:sp>
    </p:spTree>
    <p:extLst>
      <p:ext uri="{BB962C8B-B14F-4D97-AF65-F5344CB8AC3E}">
        <p14:creationId xmlns:p14="http://schemas.microsoft.com/office/powerpoint/2010/main" val="393266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173C-EBFC-6A75-EC74-6B6616A78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The third approach is mind-bending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475A0-73AC-81C2-D765-965759414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971" indent="10547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accent4"/>
                </a:solidFill>
                <a:effectLst/>
              </a:rPr>
              <a:t>The third approach gets into a whole new world,</a:t>
            </a:r>
            <a:r>
              <a:rPr lang="en-GB" sz="2400" b="1" dirty="0">
                <a:solidFill>
                  <a:schemeClr val="accent4"/>
                </a:solidFill>
              </a:rPr>
              <a:t> e.g. Donald Hoffman and co on whether all of this is a simulation! </a:t>
            </a:r>
          </a:p>
          <a:p>
            <a:pPr marL="23971" indent="10547">
              <a:lnSpc>
                <a:spcPct val="120000"/>
              </a:lnSpc>
              <a:spcBef>
                <a:spcPts val="0"/>
              </a:spcBef>
              <a:buNone/>
            </a:pPr>
            <a:endParaRPr lang="en-GB" sz="2400" b="1" dirty="0">
              <a:solidFill>
                <a:schemeClr val="accent4"/>
              </a:solidFill>
            </a:endParaRPr>
          </a:p>
          <a:p>
            <a:pPr marL="23971" indent="10547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accent4"/>
                </a:solidFill>
              </a:rPr>
              <a:t>(c.f. his TED talk, if you </a:t>
            </a:r>
          </a:p>
          <a:p>
            <a:pPr marL="23971" indent="10547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accent4"/>
                </a:solidFill>
              </a:rPr>
              <a:t>really want to </a:t>
            </a:r>
          </a:p>
          <a:p>
            <a:pPr marL="23971" indent="10547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accent4"/>
                </a:solidFill>
              </a:rPr>
              <a:t>push boundaries) </a:t>
            </a:r>
          </a:p>
          <a:p>
            <a:endParaRPr lang="en-AU" dirty="0"/>
          </a:p>
        </p:txBody>
      </p:sp>
      <p:pic>
        <p:nvPicPr>
          <p:cNvPr id="4" name="Online Media 3" title="Do we see reality as it is? | Donald Hoffman">
            <a:hlinkClick r:id="" action="ppaction://media"/>
            <a:extLst>
              <a:ext uri="{FF2B5EF4-FFF2-40B4-BE49-F238E27FC236}">
                <a16:creationId xmlns:a16="http://schemas.microsoft.com/office/drawing/2014/main" id="{40A80726-2060-795F-86DF-9894E156F5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11960" y="3140968"/>
            <a:ext cx="3960440" cy="223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6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70A8-A5AC-1A5B-824C-2A0970EA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Next up…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C714-1426-6487-8848-B0EB15E61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How do </a:t>
            </a:r>
            <a:r>
              <a:rPr lang="en-AU"/>
              <a:t>you operationalise (some of) this? </a:t>
            </a:r>
          </a:p>
        </p:txBody>
      </p:sp>
    </p:spTree>
    <p:extLst>
      <p:ext uri="{BB962C8B-B14F-4D97-AF65-F5344CB8AC3E}">
        <p14:creationId xmlns:p14="http://schemas.microsoft.com/office/powerpoint/2010/main" val="379490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6B8A5-A833-E7F4-5027-B87F73918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668" y="836712"/>
            <a:ext cx="8454265" cy="5040560"/>
          </a:xfrm>
        </p:spPr>
        <p:txBody>
          <a:bodyPr>
            <a:noAutofit/>
          </a:bodyPr>
          <a:lstStyle/>
          <a:p>
            <a:pPr marL="23971" indent="10547">
              <a:lnSpc>
                <a:spcPct val="120000"/>
              </a:lnSpc>
              <a:spcAft>
                <a:spcPts val="362"/>
              </a:spcAft>
              <a:buNone/>
            </a:pPr>
            <a:r>
              <a:rPr lang="en-GB" sz="1600" b="1" i="0" dirty="0">
                <a:solidFill>
                  <a:schemeClr val="accent4"/>
                </a:solidFill>
                <a:effectLst/>
              </a:rPr>
              <a:t>12. Constants, parameters, numbers (such as subsidies, taxes, standards).</a:t>
            </a:r>
            <a:br>
              <a:rPr lang="en-GB" sz="1600" b="1" dirty="0">
                <a:solidFill>
                  <a:schemeClr val="accent4"/>
                </a:solidFill>
              </a:rPr>
            </a:br>
            <a:r>
              <a:rPr lang="en-GB" sz="1600" b="1" i="0" dirty="0">
                <a:solidFill>
                  <a:schemeClr val="accent4"/>
                </a:solidFill>
                <a:effectLst/>
              </a:rPr>
              <a:t>11. The sizes of buffers and other stabilizing stocks, relative to their flows.</a:t>
            </a:r>
            <a:br>
              <a:rPr lang="en-GB" sz="1600" b="1" dirty="0">
                <a:solidFill>
                  <a:schemeClr val="accent4"/>
                </a:solidFill>
              </a:rPr>
            </a:br>
            <a:r>
              <a:rPr lang="en-GB" sz="1600" b="1" i="0" dirty="0">
                <a:solidFill>
                  <a:schemeClr val="accent4"/>
                </a:solidFill>
                <a:effectLst/>
              </a:rPr>
              <a:t>10. The structure of material stocks and flows (e.g. transport networks,    </a:t>
            </a:r>
          </a:p>
          <a:p>
            <a:pPr marL="23971" indent="10547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i="0" dirty="0">
                <a:solidFill>
                  <a:schemeClr val="accent4"/>
                </a:solidFill>
                <a:effectLst/>
              </a:rPr>
              <a:t>       population age structures).</a:t>
            </a:r>
          </a:p>
          <a:p>
            <a:pPr marL="23971" indent="10547">
              <a:lnSpc>
                <a:spcPct val="120000"/>
              </a:lnSpc>
              <a:spcBef>
                <a:spcPts val="0"/>
              </a:spcBef>
              <a:buNone/>
            </a:pPr>
            <a:br>
              <a:rPr lang="en-GB" sz="1600" b="1" dirty="0">
                <a:solidFill>
                  <a:schemeClr val="accent4"/>
                </a:solidFill>
              </a:rPr>
            </a:br>
            <a:r>
              <a:rPr lang="en-GB" sz="1600" b="1" i="0" dirty="0">
                <a:solidFill>
                  <a:schemeClr val="accent4"/>
                </a:solidFill>
                <a:effectLst/>
              </a:rPr>
              <a:t>9.   The lengths of delays, relative to the rate of system change.</a:t>
            </a:r>
            <a:br>
              <a:rPr lang="en-GB" sz="1600" b="1" dirty="0">
                <a:solidFill>
                  <a:schemeClr val="accent4"/>
                </a:solidFill>
              </a:rPr>
            </a:br>
            <a:r>
              <a:rPr lang="en-GB" sz="1600" b="1" i="0" dirty="0">
                <a:solidFill>
                  <a:schemeClr val="accent4"/>
                </a:solidFill>
                <a:effectLst/>
              </a:rPr>
              <a:t>8.   The strength of negative feedback loops, relative to the impacts they </a:t>
            </a:r>
          </a:p>
          <a:p>
            <a:pPr marL="23971" indent="10547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i="0" dirty="0">
                <a:solidFill>
                  <a:schemeClr val="accent4"/>
                </a:solidFill>
                <a:effectLst/>
              </a:rPr>
              <a:t>      are trying to correct against.</a:t>
            </a:r>
            <a:br>
              <a:rPr lang="en-GB" sz="1600" b="1" dirty="0">
                <a:solidFill>
                  <a:schemeClr val="accent4"/>
                </a:solidFill>
              </a:rPr>
            </a:br>
            <a:r>
              <a:rPr lang="en-GB" sz="1600" b="1" i="0" dirty="0">
                <a:solidFill>
                  <a:schemeClr val="accent4"/>
                </a:solidFill>
                <a:effectLst/>
              </a:rPr>
              <a:t>7.   The gain around driving positive feedback loops.</a:t>
            </a:r>
          </a:p>
          <a:p>
            <a:pPr marL="23971" indent="10547">
              <a:lnSpc>
                <a:spcPct val="120000"/>
              </a:lnSpc>
              <a:spcBef>
                <a:spcPts val="0"/>
              </a:spcBef>
              <a:buNone/>
            </a:pPr>
            <a:br>
              <a:rPr lang="en-GB" sz="1600" b="1" dirty="0">
                <a:solidFill>
                  <a:schemeClr val="accent4"/>
                </a:solidFill>
              </a:rPr>
            </a:br>
            <a:r>
              <a:rPr lang="en-GB" sz="1600" b="1" i="0" dirty="0">
                <a:solidFill>
                  <a:schemeClr val="accent4"/>
                </a:solidFill>
                <a:effectLst/>
              </a:rPr>
              <a:t>6.   The structure of information flows (who does/doesn’t have access to info)</a:t>
            </a:r>
            <a:br>
              <a:rPr lang="en-GB" sz="1600" b="1" dirty="0">
                <a:solidFill>
                  <a:schemeClr val="accent4"/>
                </a:solidFill>
              </a:rPr>
            </a:br>
            <a:r>
              <a:rPr lang="en-GB" sz="1600" b="1" i="0" dirty="0">
                <a:solidFill>
                  <a:schemeClr val="accent4"/>
                </a:solidFill>
                <a:effectLst/>
              </a:rPr>
              <a:t>5.   The rules of the system (such as incentives, punishments, constraints).</a:t>
            </a:r>
            <a:br>
              <a:rPr lang="en-GB" sz="1600" b="1" dirty="0">
                <a:solidFill>
                  <a:schemeClr val="accent4"/>
                </a:solidFill>
              </a:rPr>
            </a:br>
            <a:r>
              <a:rPr lang="en-GB" sz="1600" b="1" i="0" dirty="0">
                <a:solidFill>
                  <a:schemeClr val="accent4"/>
                </a:solidFill>
                <a:effectLst/>
              </a:rPr>
              <a:t>4.   The power to add, change, evolve, or self-organize system structure.</a:t>
            </a:r>
          </a:p>
          <a:p>
            <a:pPr marL="23971" indent="10547">
              <a:lnSpc>
                <a:spcPct val="120000"/>
              </a:lnSpc>
              <a:spcBef>
                <a:spcPts val="0"/>
              </a:spcBef>
              <a:buNone/>
            </a:pPr>
            <a:br>
              <a:rPr lang="en-GB" sz="1600" b="1" dirty="0">
                <a:solidFill>
                  <a:schemeClr val="accent4"/>
                </a:solidFill>
              </a:rPr>
            </a:br>
            <a:r>
              <a:rPr lang="en-GB" sz="1600" b="1" i="0" dirty="0">
                <a:solidFill>
                  <a:schemeClr val="accent4"/>
                </a:solidFill>
                <a:effectLst/>
              </a:rPr>
              <a:t>3.   The goals of the system.</a:t>
            </a:r>
            <a:br>
              <a:rPr lang="en-GB" sz="1600" b="1" dirty="0">
                <a:solidFill>
                  <a:schemeClr val="accent4"/>
                </a:solidFill>
              </a:rPr>
            </a:br>
            <a:r>
              <a:rPr lang="en-GB" sz="1600" i="0" dirty="0">
                <a:solidFill>
                  <a:schemeClr val="accent4"/>
                </a:solidFill>
                <a:effectLst/>
              </a:rPr>
              <a:t>2</a:t>
            </a:r>
            <a:r>
              <a:rPr lang="en-GB" sz="1600" b="1" i="0" dirty="0">
                <a:solidFill>
                  <a:schemeClr val="accent4"/>
                </a:solidFill>
                <a:effectLst/>
              </a:rPr>
              <a:t>.   The mindset or paradigm out of which the system — its goals, structure,      </a:t>
            </a:r>
          </a:p>
          <a:p>
            <a:pPr marL="23971" indent="10547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accent4"/>
                </a:solidFill>
                <a:effectLst/>
              </a:rPr>
              <a:t>      </a:t>
            </a:r>
            <a:r>
              <a:rPr lang="en-GB" sz="1600" b="1" i="0" dirty="0">
                <a:solidFill>
                  <a:schemeClr val="accent4"/>
                </a:solidFill>
                <a:effectLst/>
              </a:rPr>
              <a:t>rules, delays, parameters — arises.</a:t>
            </a:r>
            <a:br>
              <a:rPr lang="en-GB" sz="1600" b="1" dirty="0">
                <a:solidFill>
                  <a:schemeClr val="accent4"/>
                </a:solidFill>
              </a:rPr>
            </a:br>
            <a:r>
              <a:rPr lang="en-GB" sz="1600" i="0" dirty="0">
                <a:solidFill>
                  <a:schemeClr val="accent4"/>
                </a:solidFill>
                <a:effectLst/>
              </a:rPr>
              <a:t>1.   </a:t>
            </a:r>
            <a:r>
              <a:rPr lang="en-GB" sz="1600" b="1" i="0" dirty="0">
                <a:solidFill>
                  <a:schemeClr val="accent4"/>
                </a:solidFill>
                <a:effectLst/>
              </a:rPr>
              <a:t>The power to transcend paradigms</a:t>
            </a:r>
            <a:r>
              <a:rPr lang="en-GB" sz="1600" b="1" i="0" dirty="0">
                <a:solidFill>
                  <a:srgbClr val="777777"/>
                </a:solidFill>
                <a:effectLst/>
                <a:latin typeface="Open Sans" panose="020B0606030504020204" pitchFamily="34" charset="0"/>
              </a:rPr>
              <a:t>.</a:t>
            </a:r>
            <a:endParaRPr lang="en-AU" sz="16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0C7D44-0A51-78EA-9075-4F130CBF11B5}"/>
              </a:ext>
            </a:extLst>
          </p:cNvPr>
          <p:cNvCxnSpPr/>
          <p:nvPr/>
        </p:nvCxnSpPr>
        <p:spPr>
          <a:xfrm>
            <a:off x="582863" y="220486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9522-0986-36AD-DF74-B6D57D397D60}"/>
              </a:ext>
            </a:extLst>
          </p:cNvPr>
          <p:cNvCxnSpPr/>
          <p:nvPr/>
        </p:nvCxnSpPr>
        <p:spPr>
          <a:xfrm>
            <a:off x="539552" y="3573016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309C3A-8A03-225C-B563-78CFE7E538EB}"/>
              </a:ext>
            </a:extLst>
          </p:cNvPr>
          <p:cNvCxnSpPr/>
          <p:nvPr/>
        </p:nvCxnSpPr>
        <p:spPr>
          <a:xfrm>
            <a:off x="611560" y="4797152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23FDC6-A8EC-D31D-DD35-671789CACE3C}"/>
              </a:ext>
            </a:extLst>
          </p:cNvPr>
          <p:cNvGrpSpPr/>
          <p:nvPr/>
        </p:nvGrpSpPr>
        <p:grpSpPr>
          <a:xfrm>
            <a:off x="0" y="692696"/>
            <a:ext cx="1800199" cy="5933736"/>
            <a:chOff x="-108520" y="606148"/>
            <a:chExt cx="1800199" cy="5933736"/>
          </a:xfrm>
        </p:grpSpPr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B6798E1F-203A-30A6-1C03-94AABADB69CC}"/>
                </a:ext>
              </a:extLst>
            </p:cNvPr>
            <p:cNvSpPr/>
            <p:nvPr/>
          </p:nvSpPr>
          <p:spPr>
            <a:xfrm>
              <a:off x="-108520" y="606148"/>
              <a:ext cx="1800199" cy="5933736"/>
            </a:xfrm>
            <a:prstGeom prst="downArrow">
              <a:avLst>
                <a:gd name="adj1" fmla="val 50000"/>
                <a:gd name="adj2" fmla="val 2070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544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A6ED32-3FC2-38FB-4ACA-2138DA32A0AE}"/>
                </a:ext>
              </a:extLst>
            </p:cNvPr>
            <p:cNvGrpSpPr/>
            <p:nvPr/>
          </p:nvGrpSpPr>
          <p:grpSpPr>
            <a:xfrm>
              <a:off x="242228" y="646346"/>
              <a:ext cx="960400" cy="5109142"/>
              <a:chOff x="242228" y="646346"/>
              <a:chExt cx="960400" cy="510914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D88810-1E0F-9F0C-F174-131940F98D9F}"/>
                  </a:ext>
                </a:extLst>
              </p:cNvPr>
              <p:cNvSpPr txBox="1"/>
              <p:nvPr/>
            </p:nvSpPr>
            <p:spPr>
              <a:xfrm>
                <a:off x="242228" y="646346"/>
                <a:ext cx="369332" cy="2134581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AU" sz="1200" dirty="0">
                    <a:solidFill>
                      <a:srgbClr val="BBC5BF"/>
                    </a:solidFill>
                  </a:rPr>
                  <a:t>Simplest but least effective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FF9A41-B2AB-6948-172E-4487DF1F0FA2}"/>
                  </a:ext>
                </a:extLst>
              </p:cNvPr>
              <p:cNvSpPr txBox="1"/>
              <p:nvPr/>
            </p:nvSpPr>
            <p:spPr>
              <a:xfrm>
                <a:off x="242228" y="3466889"/>
                <a:ext cx="369332" cy="2288599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AU" sz="1200" dirty="0">
                    <a:solidFill>
                      <a:srgbClr val="BBC5BF"/>
                    </a:solidFill>
                  </a:rPr>
                  <a:t>Most effective but very hard  </a:t>
                </a:r>
              </a:p>
            </p:txBody>
          </p:sp>
          <p:sp>
            <p:nvSpPr>
              <p:cNvPr id="14" name="Rectangle 13" descr="Bar Graph with Upward Trend">
                <a:extLst>
                  <a:ext uri="{FF2B5EF4-FFF2-40B4-BE49-F238E27FC236}">
                    <a16:creationId xmlns:a16="http://schemas.microsoft.com/office/drawing/2014/main" id="{B3887F24-BA5E-9100-0573-BA6305BD3E06}"/>
                  </a:ext>
                </a:extLst>
              </p:cNvPr>
              <p:cNvSpPr/>
              <p:nvPr/>
            </p:nvSpPr>
            <p:spPr>
              <a:xfrm>
                <a:off x="612522" y="921977"/>
                <a:ext cx="553998" cy="695792"/>
              </a:xfrm>
              <a:prstGeom prst="rect">
                <a:avLst/>
              </a:prstGeom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ctangle 14" descr="Circular flowchart with solid fill">
                <a:extLst>
                  <a:ext uri="{FF2B5EF4-FFF2-40B4-BE49-F238E27FC236}">
                    <a16:creationId xmlns:a16="http://schemas.microsoft.com/office/drawing/2014/main" id="{EF2985C6-35BF-6246-4419-88CD928329FF}"/>
                  </a:ext>
                </a:extLst>
              </p:cNvPr>
              <p:cNvSpPr/>
              <p:nvPr/>
            </p:nvSpPr>
            <p:spPr>
              <a:xfrm>
                <a:off x="532713" y="2446028"/>
                <a:ext cx="669915" cy="791751"/>
              </a:xfrm>
              <a:prstGeom prst="rect">
                <a:avLst/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ctangle 15" descr="Blueprint with solid fill">
                <a:extLst>
                  <a:ext uri="{FF2B5EF4-FFF2-40B4-BE49-F238E27FC236}">
                    <a16:creationId xmlns:a16="http://schemas.microsoft.com/office/drawing/2014/main" id="{F9514EE6-C87B-B43E-4374-3885F0778AC5}"/>
                  </a:ext>
                </a:extLst>
              </p:cNvPr>
              <p:cNvSpPr/>
              <p:nvPr/>
            </p:nvSpPr>
            <p:spPr>
              <a:xfrm>
                <a:off x="582863" y="3814044"/>
                <a:ext cx="575795" cy="666302"/>
              </a:xfrm>
              <a:prstGeom prst="rect">
                <a:avLst/>
              </a:pr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 17" descr="Agriculture with solid fill">
                <a:extLst>
                  <a:ext uri="{FF2B5EF4-FFF2-40B4-BE49-F238E27FC236}">
                    <a16:creationId xmlns:a16="http://schemas.microsoft.com/office/drawing/2014/main" id="{9A257398-1283-8FB3-2C5C-775EA463E106}"/>
                  </a:ext>
                </a:extLst>
              </p:cNvPr>
              <p:cNvSpPr/>
              <p:nvPr/>
            </p:nvSpPr>
            <p:spPr>
              <a:xfrm>
                <a:off x="629019" y="4987519"/>
                <a:ext cx="553683" cy="552803"/>
              </a:xfrm>
              <a:prstGeom prst="rect">
                <a:avLst/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</p:spTree>
    <p:extLst>
      <p:ext uri="{BB962C8B-B14F-4D97-AF65-F5344CB8AC3E}">
        <p14:creationId xmlns:p14="http://schemas.microsoft.com/office/powerpoint/2010/main" val="116375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05DC7E-9B4A-9B77-548B-1C5166BE3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98245"/>
            <a:ext cx="6155984" cy="5278755"/>
          </a:xfrm>
          <a:prstGeom prst="rect">
            <a:avLst/>
          </a:prstGeom>
          <a:noFill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6AEE604-F550-F090-C4BC-C4FE7D20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306896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123466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E3FC-00EE-4E5C-B86C-8B6E1939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PARAMETERS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E0C4B-E9BE-D034-E1E9-62742171E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Arguably the most common tool used in tourism </a:t>
            </a:r>
          </a:p>
          <a:p>
            <a:r>
              <a:rPr lang="en-AU" dirty="0"/>
              <a:t>Effectiveness vs ease of development/implementation </a:t>
            </a:r>
          </a:p>
          <a:p>
            <a:r>
              <a:rPr lang="en-AU" dirty="0"/>
              <a:t>Relies heavily on indicators &amp;</a:t>
            </a:r>
          </a:p>
          <a:p>
            <a:r>
              <a:rPr lang="en-AU" dirty="0"/>
              <a:t>Most often on linear approaches (one problem at a time) </a:t>
            </a:r>
          </a:p>
          <a:p>
            <a:r>
              <a:rPr lang="en-AU" dirty="0"/>
              <a:t>Some examples: </a:t>
            </a:r>
          </a:p>
          <a:p>
            <a:pPr lvl="1"/>
            <a:r>
              <a:rPr lang="en-GB" b="1" i="0" dirty="0">
                <a:solidFill>
                  <a:schemeClr val="accent4"/>
                </a:solidFill>
                <a:effectLst/>
              </a:rPr>
              <a:t>Constants, parameters, numbers (such as subsidies, taxes, standards).</a:t>
            </a:r>
          </a:p>
          <a:p>
            <a:pPr lvl="1"/>
            <a:r>
              <a:rPr lang="en-GB" b="1" i="0" dirty="0">
                <a:solidFill>
                  <a:schemeClr val="accent4"/>
                </a:solidFill>
                <a:effectLst/>
              </a:rPr>
              <a:t>The sizes of buffers and other stabilizing stocks, relative to their flows (e.g. zoning in national parks)</a:t>
            </a:r>
          </a:p>
          <a:p>
            <a:pPr lvl="1"/>
            <a:r>
              <a:rPr lang="en-GB" b="1" dirty="0">
                <a:solidFill>
                  <a:schemeClr val="accent4"/>
                </a:solidFill>
              </a:rPr>
              <a:t>The structure of material stocks and flows (e.g. transport networks).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004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49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6" y="963877"/>
            <a:ext cx="2952326" cy="493024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098" tIns="38098" rIns="38098" bIns="38098">
            <a:normAutofit/>
          </a:bodyPr>
          <a:lstStyle/>
          <a:p>
            <a:pPr algn="r"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Difficulty with parameters for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sustainable tourism  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32023" y="963877"/>
            <a:ext cx="4783327" cy="493024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098" tIns="38098" rIns="38098" bIns="38098" anchor="ctr">
            <a:normAutofit/>
          </a:bodyPr>
          <a:lstStyle/>
          <a:p>
            <a:pPr marL="446088" indent="-446088">
              <a:spcBef>
                <a:spcPts val="562"/>
              </a:spcBef>
              <a:buSzPct val="155000"/>
            </a:pPr>
            <a:r>
              <a:rPr lang="en-US" sz="2100" dirty="0"/>
              <a:t>Most sites are unique</a:t>
            </a:r>
          </a:p>
          <a:p>
            <a:pPr marL="446088" indent="-446088">
              <a:spcBef>
                <a:spcPts val="562"/>
              </a:spcBef>
              <a:buSzPct val="155000"/>
            </a:pPr>
            <a:endParaRPr lang="en-US" sz="2100" dirty="0"/>
          </a:p>
          <a:p>
            <a:pPr marL="446088" indent="-446088">
              <a:spcBef>
                <a:spcPts val="562"/>
              </a:spcBef>
              <a:buSzPct val="155000"/>
            </a:pPr>
            <a:r>
              <a:rPr lang="en-US" sz="2100" dirty="0"/>
              <a:t>Impacts may result from many activities, not just tourism</a:t>
            </a:r>
          </a:p>
          <a:p>
            <a:pPr marL="446088" indent="-446088">
              <a:spcBef>
                <a:spcPts val="562"/>
              </a:spcBef>
              <a:buSzPct val="155000"/>
            </a:pPr>
            <a:endParaRPr lang="en-US" sz="2100" dirty="0"/>
          </a:p>
          <a:p>
            <a:pPr marL="446088" indent="-446088">
              <a:spcBef>
                <a:spcPts val="562"/>
              </a:spcBef>
              <a:buSzPct val="155000"/>
            </a:pPr>
            <a:r>
              <a:rPr lang="en-US" sz="2100" dirty="0"/>
              <a:t>Time lag between cause &amp; effect</a:t>
            </a:r>
          </a:p>
          <a:p>
            <a:pPr marL="446088" indent="-446088">
              <a:spcBef>
                <a:spcPts val="562"/>
              </a:spcBef>
              <a:buSzPct val="155000"/>
            </a:pPr>
            <a:endParaRPr lang="en-US" sz="2100" dirty="0"/>
          </a:p>
          <a:p>
            <a:pPr marL="446088" indent="-446088">
              <a:spcBef>
                <a:spcPts val="562"/>
              </a:spcBef>
              <a:buSzPct val="155000"/>
            </a:pPr>
            <a:r>
              <a:rPr lang="en-US" sz="2100" dirty="0"/>
              <a:t>Little consensus on which indicators are most appropriate to indicate change</a:t>
            </a:r>
          </a:p>
          <a:p>
            <a:pPr marL="446088" indent="-446088">
              <a:spcBef>
                <a:spcPts val="562"/>
              </a:spcBef>
              <a:buSzPct val="155000"/>
            </a:pPr>
            <a:endParaRPr lang="en-US" sz="2100" dirty="0"/>
          </a:p>
          <a:p>
            <a:pPr marL="446088" indent="-446088">
              <a:spcBef>
                <a:spcPts val="562"/>
              </a:spcBef>
              <a:buSzPct val="155000"/>
            </a:pPr>
            <a:r>
              <a:rPr lang="en-US" sz="2100" dirty="0"/>
              <a:t>Remember the wicked problem issue</a:t>
            </a:r>
          </a:p>
          <a:p>
            <a:pPr marL="0" indent="0">
              <a:spcBef>
                <a:spcPts val="562"/>
              </a:spcBef>
              <a:buSzPct val="155000"/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18231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73425-B927-4935-8B8B-378C7DAE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rgbClr val="FFFFFF"/>
                </a:solidFill>
              </a:rPr>
              <a:t>A range of impact measurement tools for parameter-based interventions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FBFD794-2A88-4E07-93BC-42DA0F6F8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695915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47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chemeClr val="tx1"/>
                </a:solidFill>
              </a:rPr>
              <a:t>INDICATORS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964" y="1988840"/>
            <a:ext cx="4087366" cy="406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Indicators are variables providing information about the status of some phenomenon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7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What is the question that we want to answer using an indicator, and will the indicator answer that question?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Does the selected indicator demonstrate a direct relationship with the natural, social, or economic status of tourism?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Can the indicator be measured easily and relatively inexpensively, i.e. will it be worth collecting?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Will the indicator trigger action before the conditions have deteriorated to an unacceptable level?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021833"/>
            <a:ext cx="3999869" cy="2669912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3021" y="376080"/>
            <a:ext cx="3837308" cy="127707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5373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ustom 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daa4be3-f650-4692-881a-64ae220cbceb}" enabled="1" method="Standard" siteId="{5a7cc8ab-a4dc-4f9b-bf60-66714049ad6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1558</Words>
  <Application>Microsoft Office PowerPoint</Application>
  <PresentationFormat>On-screen Show (4:3)</PresentationFormat>
  <Paragraphs>197</Paragraphs>
  <Slides>37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Rounded MT Bold</vt:lpstr>
      <vt:lpstr>Calibri</vt:lpstr>
      <vt:lpstr>Comic Sans MS</vt:lpstr>
      <vt:lpstr>Open Sans</vt:lpstr>
      <vt:lpstr>Default Theme</vt:lpstr>
      <vt:lpstr>Tools for sustainable tourism</vt:lpstr>
      <vt:lpstr>USING SYSTEMS THINKING &amp; Intervention Points </vt:lpstr>
      <vt:lpstr>Four different types of intervention points   </vt:lpstr>
      <vt:lpstr>PowerPoint Presentation</vt:lpstr>
      <vt:lpstr>PARAMETERS</vt:lpstr>
      <vt:lpstr>PARAMETERS </vt:lpstr>
      <vt:lpstr>Difficulty with parameters for sustainable tourism   </vt:lpstr>
      <vt:lpstr>A range of impact measurement tools for parameter-based interventions </vt:lpstr>
      <vt:lpstr>INDICATORS </vt:lpstr>
      <vt:lpstr>PowerPoint Presentation</vt:lpstr>
      <vt:lpstr>Challenges of indicators</vt:lpstr>
      <vt:lpstr>Limits of acceptable change </vt:lpstr>
      <vt:lpstr>9 steps of LAC process</vt:lpstr>
      <vt:lpstr>Feedback-based </vt:lpstr>
      <vt:lpstr>Feedback interventions  </vt:lpstr>
      <vt:lpstr>Shorten length of delays </vt:lpstr>
      <vt:lpstr>Strengthening negative feedback loops </vt:lpstr>
      <vt:lpstr>Strengthening positive feedback loops </vt:lpstr>
      <vt:lpstr>PowerPoint Presentation</vt:lpstr>
      <vt:lpstr>Design-based </vt:lpstr>
      <vt:lpstr>Design-based </vt:lpstr>
      <vt:lpstr>The rules of the system</vt:lpstr>
      <vt:lpstr>Demarketing: selective vs general</vt:lpstr>
      <vt:lpstr>PowerPoint Presentation</vt:lpstr>
      <vt:lpstr>PATAGONIA – B Corp. </vt:lpstr>
      <vt:lpstr>Codes of practice  </vt:lpstr>
      <vt:lpstr>Whale watching code for boats </vt:lpstr>
      <vt:lpstr>PowerPoint Presentation</vt:lpstr>
      <vt:lpstr>Ecolabels: pros and cons </vt:lpstr>
      <vt:lpstr>Intent-based </vt:lpstr>
      <vt:lpstr>Intent-based </vt:lpstr>
      <vt:lpstr>The goals of the system </vt:lpstr>
      <vt:lpstr>Alternative economic models</vt:lpstr>
      <vt:lpstr>The paradigm guiding the system </vt:lpstr>
      <vt:lpstr>Deep paradigm changes </vt:lpstr>
      <vt:lpstr>The third approach is mind-bending</vt:lpstr>
      <vt:lpstr>Next up…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sustainable tourism</dc:title>
  <dc:creator>Alexandra Coghlan</dc:creator>
  <cp:lastModifiedBy>Sally North</cp:lastModifiedBy>
  <cp:revision>5</cp:revision>
  <dcterms:created xsi:type="dcterms:W3CDTF">2019-08-20T06:00:36Z</dcterms:created>
  <dcterms:modified xsi:type="dcterms:W3CDTF">2023-08-03T12:40:07Z</dcterms:modified>
</cp:coreProperties>
</file>